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84" r:id="rId3"/>
    <p:sldId id="487" r:id="rId5"/>
    <p:sldId id="534" r:id="rId6"/>
    <p:sldId id="536" r:id="rId7"/>
    <p:sldId id="537" r:id="rId8"/>
    <p:sldId id="538" r:id="rId9"/>
    <p:sldId id="535" r:id="rId10"/>
    <p:sldId id="539" r:id="rId11"/>
    <p:sldId id="541" r:id="rId12"/>
    <p:sldId id="542" r:id="rId13"/>
    <p:sldId id="543" r:id="rId14"/>
    <p:sldId id="568" r:id="rId15"/>
    <p:sldId id="547" r:id="rId16"/>
    <p:sldId id="488" r:id="rId17"/>
    <p:sldId id="548" r:id="rId18"/>
    <p:sldId id="549" r:id="rId19"/>
    <p:sldId id="494" r:id="rId20"/>
    <p:sldId id="489" r:id="rId21"/>
    <p:sldId id="495" r:id="rId22"/>
    <p:sldId id="490" r:id="rId23"/>
    <p:sldId id="531" r:id="rId24"/>
    <p:sldId id="532" r:id="rId25"/>
    <p:sldId id="498" r:id="rId26"/>
    <p:sldId id="497" r:id="rId27"/>
    <p:sldId id="511" r:id="rId28"/>
    <p:sldId id="550" r:id="rId29"/>
    <p:sldId id="570" r:id="rId30"/>
    <p:sldId id="566" r:id="rId31"/>
    <p:sldId id="567" r:id="rId32"/>
    <p:sldId id="545" r:id="rId33"/>
    <p:sldId id="546" r:id="rId34"/>
    <p:sldId id="569" r:id="rId35"/>
    <p:sldId id="25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7" autoAdjust="0"/>
    <p:restoredTop sz="78021" autoAdjust="0"/>
  </p:normalViewPr>
  <p:slideViewPr>
    <p:cSldViewPr snapToGrid="0">
      <p:cViewPr varScale="1">
        <p:scale>
          <a:sx n="66" d="100"/>
          <a:sy n="66" d="100"/>
        </p:scale>
        <p:origin x="53"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D88A0-B32F-447A-B11E-D5A2F91AD5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2C21A-D7C8-4266-B888-052FB486FC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09C8FB8-846E-4762-9887-08B1E29DBDB0}"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09C8FB8-846E-4762-9887-08B1E29DBDB0}"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57E396-5B0B-47B6-AFC2-972ED9C6CA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251452" y="1035051"/>
            <a:ext cx="1689100" cy="15097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a:noFill/>
          </a:ln>
        </p:spPr>
        <p:txBody>
          <a:bodyPr/>
          <a:lstStyle/>
          <a:p>
            <a:pPr fontAlgn="auto">
              <a:spcBef>
                <a:spcPts val="0"/>
              </a:spcBef>
              <a:spcAft>
                <a:spcPts val="0"/>
              </a:spcAft>
              <a:defRPr/>
            </a:pPr>
            <a:endParaRPr lang="zh-CN" altLang="en-US" sz="1800">
              <a:latin typeface="+mn-lt"/>
              <a:ea typeface="+mn-ea"/>
            </a:endParaRPr>
          </a:p>
        </p:txBody>
      </p:sp>
      <p:sp>
        <p:nvSpPr>
          <p:cNvPr id="2" name="标题 1"/>
          <p:cNvSpPr>
            <a:spLocks noGrp="1"/>
          </p:cNvSpPr>
          <p:nvPr>
            <p:ph type="ctrTitle"/>
          </p:nvPr>
        </p:nvSpPr>
        <p:spPr>
          <a:xfrm>
            <a:off x="1524000" y="2544006"/>
            <a:ext cx="9144000" cy="813556"/>
          </a:xfrm>
        </p:spPr>
        <p:txBody>
          <a:bodyPr anchor="b">
            <a:normAutofit/>
          </a:bodyPr>
          <a:lstStyle>
            <a:lvl1pPr algn="ctr">
              <a:defRPr sz="4000" b="1">
                <a:solidFill>
                  <a:schemeClr val="bg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EB5CB55D-21C7-42AE-8D39-10FD3765999E}"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EC89E0D-213D-4491-8C2B-AB8AD60BF3F2}"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研究概述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5"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6" name="图片 8"/>
          <p:cNvPicPr>
            <a:picLocks noChangeAspect="1"/>
          </p:cNvPicPr>
          <p:nvPr userDrawn="1"/>
        </p:nvPicPr>
        <p:blipFill>
          <a:blip r:embed="rId2"/>
          <a:srcRect/>
          <a:stretch>
            <a:fillRect/>
          </a:stretch>
        </p:blipFill>
        <p:spPr bwMode="auto">
          <a:xfrm>
            <a:off x="10998201" y="5565775"/>
            <a:ext cx="812800" cy="815975"/>
          </a:xfrm>
          <a:prstGeom prst="rect">
            <a:avLst/>
          </a:prstGeom>
          <a:noFill/>
          <a:ln w="9525">
            <a:noFill/>
            <a:miter lim="800000"/>
            <a:headEnd/>
            <a:tailEnd/>
          </a:ln>
        </p:spPr>
      </p:pic>
      <p:sp>
        <p:nvSpPr>
          <p:cNvPr id="7" name="等腰三角形 9"/>
          <p:cNvSpPr/>
          <p:nvPr userDrawn="1"/>
        </p:nvSpPr>
        <p:spPr>
          <a:xfrm rot="16200000">
            <a:off x="10400508" y="11961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8" name="文本框 10"/>
          <p:cNvSpPr txBox="1"/>
          <p:nvPr userDrawn="1"/>
        </p:nvSpPr>
        <p:spPr>
          <a:xfrm>
            <a:off x="10710865" y="10699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itchFamily="34" charset="-122"/>
                <a:ea typeface="微软雅黑" pitchFamily="34" charset="-122"/>
              </a:rPr>
              <a:t>研究概述</a:t>
            </a:r>
            <a:endParaRPr lang="zh-CN" altLang="en-US" sz="2000" dirty="0">
              <a:solidFill>
                <a:schemeClr val="bg1"/>
              </a:solidFill>
              <a:latin typeface="微软雅黑" pitchFamily="34" charset="-122"/>
              <a:ea typeface="微软雅黑" pitchFamily="34" charset="-122"/>
            </a:endParaRPr>
          </a:p>
        </p:txBody>
      </p:sp>
      <p:sp>
        <p:nvSpPr>
          <p:cNvPr id="9" name="文本框 11"/>
          <p:cNvSpPr txBox="1"/>
          <p:nvPr userDrawn="1"/>
        </p:nvSpPr>
        <p:spPr>
          <a:xfrm>
            <a:off x="10710865" y="18573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研究方法</a:t>
            </a:r>
            <a:endParaRPr lang="zh-CN" altLang="en-US" sz="2000" dirty="0">
              <a:solidFill>
                <a:schemeClr val="accent2">
                  <a:lumMod val="75000"/>
                </a:schemeClr>
              </a:solidFill>
              <a:latin typeface="微软雅黑" pitchFamily="34" charset="-122"/>
              <a:ea typeface="微软雅黑" pitchFamily="34" charset="-122"/>
            </a:endParaRPr>
          </a:p>
        </p:txBody>
      </p:sp>
      <p:sp>
        <p:nvSpPr>
          <p:cNvPr id="10" name="文本框 12"/>
          <p:cNvSpPr txBox="1"/>
          <p:nvPr userDrawn="1"/>
        </p:nvSpPr>
        <p:spPr>
          <a:xfrm>
            <a:off x="10710865" y="2646363"/>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研究过程</a:t>
            </a:r>
            <a:endParaRPr lang="zh-CN" altLang="en-US" sz="2000" dirty="0">
              <a:solidFill>
                <a:schemeClr val="accent2">
                  <a:lumMod val="75000"/>
                </a:schemeClr>
              </a:solidFill>
              <a:latin typeface="微软雅黑" pitchFamily="34" charset="-122"/>
              <a:ea typeface="微软雅黑" pitchFamily="34" charset="-122"/>
            </a:endParaRPr>
          </a:p>
        </p:txBody>
      </p:sp>
      <p:sp>
        <p:nvSpPr>
          <p:cNvPr id="11" name="文本框 13"/>
          <p:cNvSpPr txBox="1"/>
          <p:nvPr userDrawn="1"/>
        </p:nvSpPr>
        <p:spPr>
          <a:xfrm>
            <a:off x="10710865" y="3433764"/>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研究成果</a:t>
            </a:r>
            <a:endParaRPr lang="zh-CN" altLang="en-US" sz="2000" dirty="0">
              <a:solidFill>
                <a:schemeClr val="accent2">
                  <a:lumMod val="75000"/>
                </a:schemeClr>
              </a:solidFill>
              <a:latin typeface="微软雅黑" pitchFamily="34" charset="-122"/>
              <a:ea typeface="微软雅黑" pitchFamily="34" charset="-122"/>
            </a:endParaRPr>
          </a:p>
        </p:txBody>
      </p:sp>
      <p:sp>
        <p:nvSpPr>
          <p:cNvPr id="12" name="文本框 14"/>
          <p:cNvSpPr txBox="1"/>
          <p:nvPr userDrawn="1"/>
        </p:nvSpPr>
        <p:spPr>
          <a:xfrm>
            <a:off x="10710865" y="4222750"/>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结论建议</a:t>
            </a:r>
            <a:endParaRPr lang="zh-CN" altLang="en-US" sz="2000" dirty="0">
              <a:solidFill>
                <a:schemeClr val="accent2">
                  <a:lumMod val="75000"/>
                </a:schemeClr>
              </a:solidFill>
              <a:latin typeface="微软雅黑" pitchFamily="34" charset="-122"/>
              <a:ea typeface="微软雅黑" pitchFamily="34" charset="-122"/>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A574AAE7-72B5-48C6-8194-B0BEC774D2DC}" type="datetime1">
              <a:rPr lang="zh-CN" altLang="en-US" smtClean="0"/>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F236D5DC-F53F-4AE8-8C66-4269C5F9BD4F}"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9" grpId="0"/>
      <p:bldP spid="10" grpId="0"/>
      <p:bldP spid="11" grpId="0"/>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研究方法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5"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6" name="图片 8"/>
          <p:cNvPicPr>
            <a:picLocks noChangeAspect="1"/>
          </p:cNvPicPr>
          <p:nvPr userDrawn="1"/>
        </p:nvPicPr>
        <p:blipFill>
          <a:blip r:embed="rId2"/>
          <a:srcRect/>
          <a:stretch>
            <a:fillRect/>
          </a:stretch>
        </p:blipFill>
        <p:spPr bwMode="auto">
          <a:xfrm>
            <a:off x="10998201" y="5565775"/>
            <a:ext cx="812800" cy="815975"/>
          </a:xfrm>
          <a:prstGeom prst="rect">
            <a:avLst/>
          </a:prstGeom>
          <a:noFill/>
          <a:ln w="9525">
            <a:noFill/>
            <a:miter lim="800000"/>
            <a:headEnd/>
            <a:tailEnd/>
          </a:ln>
        </p:spPr>
      </p:pic>
      <p:sp>
        <p:nvSpPr>
          <p:cNvPr id="7" name="等腰三角形 9"/>
          <p:cNvSpPr/>
          <p:nvPr userDrawn="1"/>
        </p:nvSpPr>
        <p:spPr>
          <a:xfrm rot="16200000">
            <a:off x="10400508" y="1988345"/>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8" name="文本框 10"/>
          <p:cNvSpPr txBox="1"/>
          <p:nvPr userDrawn="1"/>
        </p:nvSpPr>
        <p:spPr>
          <a:xfrm>
            <a:off x="10710865" y="10699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研究概述</a:t>
            </a:r>
            <a:endParaRPr lang="zh-CN" altLang="en-US" sz="2000" dirty="0">
              <a:solidFill>
                <a:schemeClr val="accent2">
                  <a:lumMod val="75000"/>
                </a:schemeClr>
              </a:solidFill>
              <a:latin typeface="微软雅黑" pitchFamily="34" charset="-122"/>
              <a:ea typeface="微软雅黑" pitchFamily="34" charset="-122"/>
            </a:endParaRPr>
          </a:p>
        </p:txBody>
      </p:sp>
      <p:sp>
        <p:nvSpPr>
          <p:cNvPr id="9" name="文本框 11"/>
          <p:cNvSpPr txBox="1"/>
          <p:nvPr userDrawn="1"/>
        </p:nvSpPr>
        <p:spPr>
          <a:xfrm>
            <a:off x="10710865" y="18573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itchFamily="34" charset="-122"/>
                <a:ea typeface="微软雅黑" pitchFamily="34" charset="-122"/>
              </a:rPr>
              <a:t>研究方法</a:t>
            </a:r>
            <a:endParaRPr lang="zh-CN" altLang="en-US" sz="2000" dirty="0">
              <a:solidFill>
                <a:schemeClr val="bg1"/>
              </a:solidFill>
              <a:latin typeface="微软雅黑" pitchFamily="34" charset="-122"/>
              <a:ea typeface="微软雅黑" pitchFamily="34" charset="-122"/>
            </a:endParaRPr>
          </a:p>
        </p:txBody>
      </p:sp>
      <p:sp>
        <p:nvSpPr>
          <p:cNvPr id="10" name="文本框 12"/>
          <p:cNvSpPr txBox="1"/>
          <p:nvPr userDrawn="1"/>
        </p:nvSpPr>
        <p:spPr>
          <a:xfrm>
            <a:off x="10710865" y="2646363"/>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研究过程</a:t>
            </a:r>
            <a:endParaRPr lang="zh-CN" altLang="en-US" sz="2000" dirty="0">
              <a:solidFill>
                <a:schemeClr val="accent2">
                  <a:lumMod val="75000"/>
                </a:schemeClr>
              </a:solidFill>
              <a:latin typeface="微软雅黑" pitchFamily="34" charset="-122"/>
              <a:ea typeface="微软雅黑" pitchFamily="34" charset="-122"/>
            </a:endParaRPr>
          </a:p>
        </p:txBody>
      </p:sp>
      <p:sp>
        <p:nvSpPr>
          <p:cNvPr id="11" name="文本框 13"/>
          <p:cNvSpPr txBox="1"/>
          <p:nvPr userDrawn="1"/>
        </p:nvSpPr>
        <p:spPr>
          <a:xfrm>
            <a:off x="10710865" y="3433764"/>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研究成果</a:t>
            </a:r>
            <a:endParaRPr lang="zh-CN" altLang="en-US" sz="2000" dirty="0">
              <a:solidFill>
                <a:schemeClr val="accent2">
                  <a:lumMod val="75000"/>
                </a:schemeClr>
              </a:solidFill>
              <a:latin typeface="微软雅黑" pitchFamily="34" charset="-122"/>
              <a:ea typeface="微软雅黑" pitchFamily="34" charset="-122"/>
            </a:endParaRPr>
          </a:p>
        </p:txBody>
      </p:sp>
      <p:sp>
        <p:nvSpPr>
          <p:cNvPr id="12" name="文本框 14"/>
          <p:cNvSpPr txBox="1"/>
          <p:nvPr userDrawn="1"/>
        </p:nvSpPr>
        <p:spPr>
          <a:xfrm>
            <a:off x="10710865" y="4222750"/>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结论建议</a:t>
            </a:r>
            <a:endParaRPr lang="zh-CN" altLang="en-US" sz="2000" dirty="0">
              <a:solidFill>
                <a:schemeClr val="accent2">
                  <a:lumMod val="75000"/>
                </a:schemeClr>
              </a:solidFill>
              <a:latin typeface="微软雅黑" pitchFamily="34" charset="-122"/>
              <a:ea typeface="微软雅黑" pitchFamily="34" charset="-122"/>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CAC5E12F-E468-448A-B39E-4E0E02B208EE}" type="datetime1">
              <a:rPr lang="zh-CN" altLang="en-US" smtClean="0"/>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61CEA7D0-566D-4F1A-9DF5-00C51977F316}"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9" grpId="0"/>
      <p:bldP spid="10" grpId="0"/>
      <p:bldP spid="11" grpId="0"/>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研究过程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5"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6" name="图片 8"/>
          <p:cNvPicPr>
            <a:picLocks noChangeAspect="1"/>
          </p:cNvPicPr>
          <p:nvPr userDrawn="1"/>
        </p:nvPicPr>
        <p:blipFill>
          <a:blip r:embed="rId2"/>
          <a:srcRect/>
          <a:stretch>
            <a:fillRect/>
          </a:stretch>
        </p:blipFill>
        <p:spPr bwMode="auto">
          <a:xfrm>
            <a:off x="10998201" y="5565775"/>
            <a:ext cx="812800" cy="815975"/>
          </a:xfrm>
          <a:prstGeom prst="rect">
            <a:avLst/>
          </a:prstGeom>
          <a:noFill/>
          <a:ln w="9525">
            <a:noFill/>
            <a:miter lim="800000"/>
            <a:headEnd/>
            <a:tailEnd/>
          </a:ln>
        </p:spPr>
      </p:pic>
      <p:sp>
        <p:nvSpPr>
          <p:cNvPr id="7" name="等腰三角形 9"/>
          <p:cNvSpPr/>
          <p:nvPr userDrawn="1"/>
        </p:nvSpPr>
        <p:spPr>
          <a:xfrm rot="16200000">
            <a:off x="10400508" y="27709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8" name="文本框 10"/>
          <p:cNvSpPr txBox="1"/>
          <p:nvPr userDrawn="1"/>
        </p:nvSpPr>
        <p:spPr>
          <a:xfrm>
            <a:off x="10710865" y="10699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研究概述</a:t>
            </a:r>
            <a:endParaRPr lang="zh-CN" altLang="en-US" sz="2000" dirty="0">
              <a:solidFill>
                <a:schemeClr val="accent2">
                  <a:lumMod val="75000"/>
                </a:schemeClr>
              </a:solidFill>
              <a:latin typeface="微软雅黑" pitchFamily="34" charset="-122"/>
              <a:ea typeface="微软雅黑" pitchFamily="34" charset="-122"/>
            </a:endParaRPr>
          </a:p>
        </p:txBody>
      </p:sp>
      <p:sp>
        <p:nvSpPr>
          <p:cNvPr id="9" name="文本框 11"/>
          <p:cNvSpPr txBox="1"/>
          <p:nvPr userDrawn="1"/>
        </p:nvSpPr>
        <p:spPr>
          <a:xfrm>
            <a:off x="10710865" y="18573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研究方法</a:t>
            </a:r>
            <a:endParaRPr lang="zh-CN" altLang="en-US" sz="2000" dirty="0">
              <a:solidFill>
                <a:schemeClr val="accent2">
                  <a:lumMod val="75000"/>
                </a:schemeClr>
              </a:solidFill>
              <a:latin typeface="微软雅黑" pitchFamily="34" charset="-122"/>
              <a:ea typeface="微软雅黑" pitchFamily="34" charset="-122"/>
            </a:endParaRPr>
          </a:p>
        </p:txBody>
      </p:sp>
      <p:sp>
        <p:nvSpPr>
          <p:cNvPr id="10" name="文本框 12"/>
          <p:cNvSpPr txBox="1"/>
          <p:nvPr userDrawn="1"/>
        </p:nvSpPr>
        <p:spPr>
          <a:xfrm>
            <a:off x="10710865" y="2646363"/>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itchFamily="34" charset="-122"/>
                <a:ea typeface="微软雅黑" pitchFamily="34" charset="-122"/>
              </a:rPr>
              <a:t>研究过程</a:t>
            </a:r>
            <a:endParaRPr lang="zh-CN" altLang="en-US" sz="2000" dirty="0">
              <a:solidFill>
                <a:schemeClr val="bg1"/>
              </a:solidFill>
              <a:latin typeface="微软雅黑" pitchFamily="34" charset="-122"/>
              <a:ea typeface="微软雅黑" pitchFamily="34" charset="-122"/>
            </a:endParaRPr>
          </a:p>
        </p:txBody>
      </p:sp>
      <p:sp>
        <p:nvSpPr>
          <p:cNvPr id="11" name="文本框 13"/>
          <p:cNvSpPr txBox="1"/>
          <p:nvPr userDrawn="1"/>
        </p:nvSpPr>
        <p:spPr>
          <a:xfrm>
            <a:off x="10710865" y="3433764"/>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研究成果</a:t>
            </a:r>
            <a:endParaRPr lang="zh-CN" altLang="en-US" sz="2000" dirty="0">
              <a:solidFill>
                <a:schemeClr val="accent2">
                  <a:lumMod val="75000"/>
                </a:schemeClr>
              </a:solidFill>
              <a:latin typeface="微软雅黑" pitchFamily="34" charset="-122"/>
              <a:ea typeface="微软雅黑" pitchFamily="34" charset="-122"/>
            </a:endParaRPr>
          </a:p>
        </p:txBody>
      </p:sp>
      <p:sp>
        <p:nvSpPr>
          <p:cNvPr id="12" name="文本框 14"/>
          <p:cNvSpPr txBox="1"/>
          <p:nvPr userDrawn="1"/>
        </p:nvSpPr>
        <p:spPr>
          <a:xfrm>
            <a:off x="10710865" y="4222750"/>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结论建议</a:t>
            </a:r>
            <a:endParaRPr lang="zh-CN" altLang="en-US" sz="2000" dirty="0">
              <a:solidFill>
                <a:schemeClr val="accent2">
                  <a:lumMod val="75000"/>
                </a:schemeClr>
              </a:solidFill>
              <a:latin typeface="微软雅黑" pitchFamily="34" charset="-122"/>
              <a:ea typeface="微软雅黑" pitchFamily="34" charset="-122"/>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2D3BDBDD-3CE6-4418-B556-0CF820AF305B}" type="datetime1">
              <a:rPr lang="zh-CN" altLang="en-US" smtClean="0"/>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BB84904B-C40B-4226-87F2-EDEC50268C44}"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9" grpId="0"/>
      <p:bldP spid="10" grpId="0"/>
      <p:bldP spid="11" grpId="0"/>
      <p:bldP spid="1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研究成果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5"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6" name="图片 8"/>
          <p:cNvPicPr>
            <a:picLocks noChangeAspect="1"/>
          </p:cNvPicPr>
          <p:nvPr userDrawn="1"/>
        </p:nvPicPr>
        <p:blipFill>
          <a:blip r:embed="rId2"/>
          <a:srcRect/>
          <a:stretch>
            <a:fillRect/>
          </a:stretch>
        </p:blipFill>
        <p:spPr bwMode="auto">
          <a:xfrm>
            <a:off x="10998201" y="5565775"/>
            <a:ext cx="812800" cy="815975"/>
          </a:xfrm>
          <a:prstGeom prst="rect">
            <a:avLst/>
          </a:prstGeom>
          <a:noFill/>
          <a:ln w="9525">
            <a:noFill/>
            <a:miter lim="800000"/>
            <a:headEnd/>
            <a:tailEnd/>
          </a:ln>
        </p:spPr>
      </p:pic>
      <p:sp>
        <p:nvSpPr>
          <p:cNvPr id="7" name="等腰三角形 9"/>
          <p:cNvSpPr/>
          <p:nvPr userDrawn="1"/>
        </p:nvSpPr>
        <p:spPr>
          <a:xfrm rot="16200000">
            <a:off x="10400508" y="355997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8" name="文本框 10"/>
          <p:cNvSpPr txBox="1"/>
          <p:nvPr userDrawn="1"/>
        </p:nvSpPr>
        <p:spPr>
          <a:xfrm>
            <a:off x="10710865" y="10699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研究概述</a:t>
            </a:r>
            <a:endParaRPr lang="zh-CN" altLang="en-US" sz="2000" dirty="0">
              <a:solidFill>
                <a:schemeClr val="accent2">
                  <a:lumMod val="75000"/>
                </a:schemeClr>
              </a:solidFill>
              <a:latin typeface="微软雅黑" pitchFamily="34" charset="-122"/>
              <a:ea typeface="微软雅黑" pitchFamily="34" charset="-122"/>
            </a:endParaRPr>
          </a:p>
        </p:txBody>
      </p:sp>
      <p:sp>
        <p:nvSpPr>
          <p:cNvPr id="9" name="文本框 11"/>
          <p:cNvSpPr txBox="1"/>
          <p:nvPr userDrawn="1"/>
        </p:nvSpPr>
        <p:spPr>
          <a:xfrm>
            <a:off x="10710865" y="18573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研究方法</a:t>
            </a:r>
            <a:endParaRPr lang="zh-CN" altLang="en-US" sz="2000" dirty="0">
              <a:solidFill>
                <a:schemeClr val="accent2">
                  <a:lumMod val="75000"/>
                </a:schemeClr>
              </a:solidFill>
              <a:latin typeface="微软雅黑" pitchFamily="34" charset="-122"/>
              <a:ea typeface="微软雅黑" pitchFamily="34" charset="-122"/>
            </a:endParaRPr>
          </a:p>
        </p:txBody>
      </p:sp>
      <p:sp>
        <p:nvSpPr>
          <p:cNvPr id="10" name="文本框 12"/>
          <p:cNvSpPr txBox="1"/>
          <p:nvPr userDrawn="1"/>
        </p:nvSpPr>
        <p:spPr>
          <a:xfrm>
            <a:off x="10710865" y="2646363"/>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研究过程</a:t>
            </a:r>
            <a:endParaRPr lang="zh-CN" altLang="en-US" sz="2000" dirty="0">
              <a:solidFill>
                <a:schemeClr val="accent2">
                  <a:lumMod val="75000"/>
                </a:schemeClr>
              </a:solidFill>
              <a:latin typeface="微软雅黑" pitchFamily="34" charset="-122"/>
              <a:ea typeface="微软雅黑" pitchFamily="34" charset="-122"/>
            </a:endParaRPr>
          </a:p>
        </p:txBody>
      </p:sp>
      <p:sp>
        <p:nvSpPr>
          <p:cNvPr id="11" name="文本框 13"/>
          <p:cNvSpPr txBox="1"/>
          <p:nvPr userDrawn="1"/>
        </p:nvSpPr>
        <p:spPr>
          <a:xfrm>
            <a:off x="10710865" y="3433764"/>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itchFamily="34" charset="-122"/>
                <a:ea typeface="微软雅黑" pitchFamily="34" charset="-122"/>
              </a:rPr>
              <a:t>研究成果</a:t>
            </a:r>
            <a:endParaRPr lang="zh-CN" altLang="en-US" sz="2000" dirty="0">
              <a:solidFill>
                <a:schemeClr val="bg1"/>
              </a:solidFill>
              <a:latin typeface="微软雅黑" pitchFamily="34" charset="-122"/>
              <a:ea typeface="微软雅黑" pitchFamily="34" charset="-122"/>
            </a:endParaRPr>
          </a:p>
        </p:txBody>
      </p:sp>
      <p:sp>
        <p:nvSpPr>
          <p:cNvPr id="12" name="文本框 14"/>
          <p:cNvSpPr txBox="1"/>
          <p:nvPr userDrawn="1"/>
        </p:nvSpPr>
        <p:spPr>
          <a:xfrm>
            <a:off x="10710865" y="4222750"/>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结论建议</a:t>
            </a:r>
            <a:endParaRPr lang="zh-CN" altLang="en-US" sz="2000" dirty="0">
              <a:solidFill>
                <a:schemeClr val="accent2">
                  <a:lumMod val="75000"/>
                </a:schemeClr>
              </a:solidFill>
              <a:latin typeface="微软雅黑" pitchFamily="34" charset="-122"/>
              <a:ea typeface="微软雅黑" pitchFamily="34" charset="-122"/>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1B012AFD-F177-4E66-918A-9132F1ADDF6E}" type="datetime1">
              <a:rPr lang="zh-CN" altLang="en-US" smtClean="0"/>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89575C3D-097C-4334-AB27-3C4B93DE8544}"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9" grpId="0"/>
      <p:bldP spid="10" grpId="0"/>
      <p:bldP spid="11" grpId="0"/>
      <p:bldP spid="1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结论建议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5"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6" name="图片 8"/>
          <p:cNvPicPr>
            <a:picLocks noChangeAspect="1"/>
          </p:cNvPicPr>
          <p:nvPr userDrawn="1"/>
        </p:nvPicPr>
        <p:blipFill>
          <a:blip r:embed="rId2"/>
          <a:srcRect/>
          <a:stretch>
            <a:fillRect/>
          </a:stretch>
        </p:blipFill>
        <p:spPr bwMode="auto">
          <a:xfrm>
            <a:off x="10998201" y="5565775"/>
            <a:ext cx="812800" cy="815975"/>
          </a:xfrm>
          <a:prstGeom prst="rect">
            <a:avLst/>
          </a:prstGeom>
          <a:noFill/>
          <a:ln w="9525">
            <a:noFill/>
            <a:miter lim="800000"/>
            <a:headEnd/>
            <a:tailEnd/>
          </a:ln>
        </p:spPr>
      </p:pic>
      <p:sp>
        <p:nvSpPr>
          <p:cNvPr id="7" name="等腰三角形 9"/>
          <p:cNvSpPr/>
          <p:nvPr userDrawn="1"/>
        </p:nvSpPr>
        <p:spPr>
          <a:xfrm rot="16200000">
            <a:off x="10400508" y="435372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8" name="文本框 10"/>
          <p:cNvSpPr txBox="1"/>
          <p:nvPr userDrawn="1"/>
        </p:nvSpPr>
        <p:spPr>
          <a:xfrm>
            <a:off x="10710865" y="10699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研究概述</a:t>
            </a:r>
            <a:endParaRPr lang="zh-CN" altLang="en-US" sz="2000" dirty="0">
              <a:solidFill>
                <a:schemeClr val="accent2">
                  <a:lumMod val="75000"/>
                </a:schemeClr>
              </a:solidFill>
              <a:latin typeface="微软雅黑" pitchFamily="34" charset="-122"/>
              <a:ea typeface="微软雅黑" pitchFamily="34" charset="-122"/>
            </a:endParaRPr>
          </a:p>
        </p:txBody>
      </p:sp>
      <p:sp>
        <p:nvSpPr>
          <p:cNvPr id="9" name="文本框 11"/>
          <p:cNvSpPr txBox="1"/>
          <p:nvPr userDrawn="1"/>
        </p:nvSpPr>
        <p:spPr>
          <a:xfrm>
            <a:off x="10710865" y="1857376"/>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研究方法</a:t>
            </a:r>
            <a:endParaRPr lang="zh-CN" altLang="en-US" sz="2000" dirty="0">
              <a:solidFill>
                <a:schemeClr val="accent2">
                  <a:lumMod val="75000"/>
                </a:schemeClr>
              </a:solidFill>
              <a:latin typeface="微软雅黑" pitchFamily="34" charset="-122"/>
              <a:ea typeface="微软雅黑" pitchFamily="34" charset="-122"/>
            </a:endParaRPr>
          </a:p>
        </p:txBody>
      </p:sp>
      <p:sp>
        <p:nvSpPr>
          <p:cNvPr id="10" name="文本框 12"/>
          <p:cNvSpPr txBox="1"/>
          <p:nvPr userDrawn="1"/>
        </p:nvSpPr>
        <p:spPr>
          <a:xfrm>
            <a:off x="10710865" y="2646363"/>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研究过程</a:t>
            </a:r>
            <a:endParaRPr lang="zh-CN" altLang="en-US" sz="2000" dirty="0">
              <a:solidFill>
                <a:schemeClr val="accent2">
                  <a:lumMod val="75000"/>
                </a:schemeClr>
              </a:solidFill>
              <a:latin typeface="微软雅黑" pitchFamily="34" charset="-122"/>
              <a:ea typeface="微软雅黑" pitchFamily="34" charset="-122"/>
            </a:endParaRPr>
          </a:p>
        </p:txBody>
      </p:sp>
      <p:sp>
        <p:nvSpPr>
          <p:cNvPr id="11" name="文本框 13"/>
          <p:cNvSpPr txBox="1"/>
          <p:nvPr userDrawn="1"/>
        </p:nvSpPr>
        <p:spPr>
          <a:xfrm>
            <a:off x="10710865" y="3433764"/>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itchFamily="34" charset="-122"/>
                <a:ea typeface="微软雅黑" pitchFamily="34" charset="-122"/>
              </a:rPr>
              <a:t>研究成果</a:t>
            </a:r>
            <a:endParaRPr lang="zh-CN" altLang="en-US" sz="2000" dirty="0">
              <a:solidFill>
                <a:schemeClr val="accent2">
                  <a:lumMod val="75000"/>
                </a:schemeClr>
              </a:solidFill>
              <a:latin typeface="微软雅黑" pitchFamily="34" charset="-122"/>
              <a:ea typeface="微软雅黑" pitchFamily="34" charset="-122"/>
            </a:endParaRPr>
          </a:p>
        </p:txBody>
      </p:sp>
      <p:sp>
        <p:nvSpPr>
          <p:cNvPr id="12" name="文本框 14"/>
          <p:cNvSpPr txBox="1"/>
          <p:nvPr userDrawn="1"/>
        </p:nvSpPr>
        <p:spPr>
          <a:xfrm>
            <a:off x="10710865" y="4222750"/>
            <a:ext cx="1387476" cy="398186"/>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itchFamily="34" charset="-122"/>
                <a:ea typeface="微软雅黑" pitchFamily="34" charset="-122"/>
              </a:rPr>
              <a:t>结论建议</a:t>
            </a:r>
            <a:endParaRPr lang="zh-CN" altLang="en-US" sz="2000" dirty="0">
              <a:solidFill>
                <a:schemeClr val="bg1"/>
              </a:solidFill>
              <a:latin typeface="微软雅黑" pitchFamily="34" charset="-122"/>
              <a:ea typeface="微软雅黑" pitchFamily="34" charset="-122"/>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D87DDD86-5565-439A-AA2E-89FA065F970C}" type="datetime1">
              <a:rPr lang="zh-CN" altLang="en-US" smtClean="0"/>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D2DA9C13-9D11-4214-8A2A-3A389BBE2A9B}"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9" grpId="0"/>
      <p:bldP spid="10" grpId="0"/>
      <p:bldP spid="11" grpId="0"/>
      <p:bldP spid="1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内容版式_右下角通用LOGO">
    <p:spTree>
      <p:nvGrpSpPr>
        <p:cNvPr id="1" name=""/>
        <p:cNvGrpSpPr/>
        <p:nvPr/>
      </p:nvGrpSpPr>
      <p:grpSpPr>
        <a:xfrm>
          <a:off x="0" y="0"/>
          <a:ext cx="0" cy="0"/>
          <a:chOff x="0" y="0"/>
          <a:chExt cx="0" cy="0"/>
        </a:xfrm>
      </p:grpSpPr>
      <p:sp>
        <p:nvSpPr>
          <p:cNvPr id="3" name="矩形 15"/>
          <p:cNvSpPr/>
          <p:nvPr userDrawn="1"/>
        </p:nvSpPr>
        <p:spPr>
          <a:xfrm>
            <a:off x="10987089" y="4545014"/>
            <a:ext cx="774700" cy="246221"/>
          </a:xfrm>
          <a:prstGeom prst="rect">
            <a:avLst/>
          </a:prstGeom>
        </p:spPr>
        <p:txBody>
          <a:bodyPr>
            <a:spAutoFit/>
          </a:bodyPr>
          <a:lstStyle/>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模板下载：</a:t>
            </a:r>
            <a:r>
              <a:rPr lang="en-US" altLang="zh-CN" sz="100" kern="0" dirty="0">
                <a:solidFill>
                  <a:prstClr val="white"/>
                </a:solidFill>
                <a:latin typeface="+mn-lt"/>
                <a:ea typeface="+mn-ea"/>
              </a:rPr>
              <a:t>www.1ppt.com/moban/     </a:t>
            </a:r>
            <a:r>
              <a:rPr lang="zh-CN" altLang="en-US" sz="100" kern="0" dirty="0">
                <a:solidFill>
                  <a:prstClr val="white"/>
                </a:solidFill>
                <a:latin typeface="+mn-lt"/>
                <a:ea typeface="+mn-ea"/>
              </a:rPr>
              <a:t>行业</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www.1ppt.com/hangye/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节日</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www.1ppt.com/jieri/           PPT</a:t>
            </a:r>
            <a:r>
              <a:rPr lang="zh-CN" altLang="en-US" sz="100" kern="0" dirty="0">
                <a:solidFill>
                  <a:prstClr val="white"/>
                </a:solidFill>
                <a:latin typeface="+mn-lt"/>
                <a:ea typeface="+mn-ea"/>
              </a:rPr>
              <a:t>素材下载：</a:t>
            </a:r>
            <a:r>
              <a:rPr lang="en-US" altLang="zh-CN" sz="100" kern="0" dirty="0">
                <a:solidFill>
                  <a:prstClr val="white"/>
                </a:solidFill>
                <a:latin typeface="+mn-lt"/>
                <a:ea typeface="+mn-ea"/>
              </a:rPr>
              <a:t>www.1ppt.com/sucai/</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背景图片：</a:t>
            </a:r>
            <a:r>
              <a:rPr lang="en-US" altLang="zh-CN" sz="100" kern="0" dirty="0">
                <a:solidFill>
                  <a:prstClr val="white"/>
                </a:solidFill>
                <a:latin typeface="+mn-lt"/>
                <a:ea typeface="+mn-ea"/>
              </a:rPr>
              <a:t>www.1ppt.com/beijing/      PPT</a:t>
            </a:r>
            <a:r>
              <a:rPr lang="zh-CN" altLang="en-US" sz="100" kern="0" dirty="0">
                <a:solidFill>
                  <a:prstClr val="white"/>
                </a:solidFill>
                <a:latin typeface="+mn-lt"/>
                <a:ea typeface="+mn-ea"/>
              </a:rPr>
              <a:t>图表下载：</a:t>
            </a:r>
            <a:r>
              <a:rPr lang="en-US" altLang="zh-CN" sz="100" kern="0" dirty="0">
                <a:solidFill>
                  <a:prstClr val="white"/>
                </a:solidFill>
                <a:latin typeface="+mn-lt"/>
                <a:ea typeface="+mn-ea"/>
              </a:rPr>
              <a:t>www.1ppt.com/tubiao/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优秀</a:t>
            </a:r>
            <a:r>
              <a:rPr lang="en-US" altLang="zh-CN" sz="100" kern="0" dirty="0">
                <a:solidFill>
                  <a:prstClr val="white"/>
                </a:solidFill>
                <a:latin typeface="+mn-lt"/>
                <a:ea typeface="+mn-ea"/>
              </a:rPr>
              <a:t>PPT</a:t>
            </a:r>
            <a:r>
              <a:rPr lang="zh-CN" altLang="en-US" sz="100" kern="0" dirty="0">
                <a:solidFill>
                  <a:prstClr val="white"/>
                </a:solidFill>
                <a:latin typeface="+mn-lt"/>
                <a:ea typeface="+mn-ea"/>
              </a:rPr>
              <a:t>下载：</a:t>
            </a:r>
            <a:r>
              <a:rPr lang="en-US" altLang="zh-CN" sz="100" kern="0" dirty="0">
                <a:solidFill>
                  <a:prstClr val="white"/>
                </a:solidFill>
                <a:latin typeface="+mn-lt"/>
                <a:ea typeface="+mn-ea"/>
              </a:rPr>
              <a:t>www.1ppt.com/xiazai/        PPT</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www.1ppt.com/powerpoint/      </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Word</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www.1ppt.com/word/              Excel</a:t>
            </a:r>
            <a:r>
              <a:rPr lang="zh-CN" altLang="en-US" sz="100" kern="0" dirty="0">
                <a:solidFill>
                  <a:prstClr val="white"/>
                </a:solidFill>
                <a:latin typeface="+mn-lt"/>
                <a:ea typeface="+mn-ea"/>
              </a:rPr>
              <a:t>教程：</a:t>
            </a:r>
            <a:r>
              <a:rPr lang="en-US" altLang="zh-CN" sz="100" kern="0" dirty="0">
                <a:solidFill>
                  <a:prstClr val="white"/>
                </a:solidFill>
                <a:latin typeface="+mn-lt"/>
                <a:ea typeface="+mn-ea"/>
              </a:rPr>
              <a:t>www.1ppt.com/excel/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资料下载：</a:t>
            </a:r>
            <a:r>
              <a:rPr lang="en-US" altLang="zh-CN" sz="100" kern="0" dirty="0">
                <a:solidFill>
                  <a:prstClr val="white"/>
                </a:solidFill>
                <a:latin typeface="+mn-lt"/>
                <a:ea typeface="+mn-ea"/>
              </a:rPr>
              <a:t>www.1ppt.com/ziliao/                PPT</a:t>
            </a:r>
            <a:r>
              <a:rPr lang="zh-CN" altLang="en-US" sz="100" kern="0" dirty="0">
                <a:solidFill>
                  <a:prstClr val="white"/>
                </a:solidFill>
                <a:latin typeface="+mn-lt"/>
                <a:ea typeface="+mn-ea"/>
              </a:rPr>
              <a:t>课件下载：</a:t>
            </a:r>
            <a:r>
              <a:rPr lang="en-US" altLang="zh-CN" sz="100" kern="0" dirty="0">
                <a:solidFill>
                  <a:prstClr val="white"/>
                </a:solidFill>
                <a:latin typeface="+mn-lt"/>
                <a:ea typeface="+mn-ea"/>
              </a:rPr>
              <a:t>www.1ppt.com/kejian/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范文下载：</a:t>
            </a:r>
            <a:r>
              <a:rPr lang="en-US" altLang="zh-CN" sz="100" kern="0" dirty="0">
                <a:solidFill>
                  <a:prstClr val="white"/>
                </a:solidFill>
                <a:latin typeface="+mn-lt"/>
                <a:ea typeface="+mn-ea"/>
              </a:rPr>
              <a:t>www.1ppt.com/fanwen/             </a:t>
            </a:r>
            <a:r>
              <a:rPr lang="zh-CN" altLang="en-US" sz="100" kern="0" dirty="0">
                <a:solidFill>
                  <a:prstClr val="white"/>
                </a:solidFill>
                <a:latin typeface="+mn-lt"/>
                <a:ea typeface="+mn-ea"/>
              </a:rPr>
              <a:t>试卷下载：</a:t>
            </a:r>
            <a:r>
              <a:rPr lang="en-US" altLang="zh-CN" sz="100" kern="0" dirty="0">
                <a:solidFill>
                  <a:prstClr val="white"/>
                </a:solidFill>
                <a:latin typeface="+mn-lt"/>
                <a:ea typeface="+mn-ea"/>
              </a:rPr>
              <a:t>www.1ppt.com/shiti/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教案下载：</a:t>
            </a:r>
            <a:r>
              <a:rPr lang="en-US" altLang="zh-CN" sz="100" kern="0" dirty="0">
                <a:solidFill>
                  <a:prstClr val="white"/>
                </a:solidFill>
                <a:latin typeface="+mn-lt"/>
                <a:ea typeface="+mn-ea"/>
              </a:rPr>
              <a:t>www.1ppt.com/jiaoan/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字体下载：</a:t>
            </a:r>
            <a:r>
              <a:rPr lang="en-US" altLang="zh-CN" sz="100" kern="0" dirty="0">
                <a:solidFill>
                  <a:prstClr val="white"/>
                </a:solidFill>
                <a:latin typeface="+mn-lt"/>
                <a:ea typeface="+mn-ea"/>
              </a:rPr>
              <a:t>www.1ppt.com/ziti/</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 </a:t>
            </a:r>
            <a:endParaRPr lang="zh-CN" altLang="en-US" sz="100" kern="0" dirty="0">
              <a:solidFill>
                <a:prstClr val="white"/>
              </a:solidFill>
              <a:latin typeface="+mn-lt"/>
              <a:ea typeface="+mn-ea"/>
            </a:endParaRPr>
          </a:p>
        </p:txBody>
      </p:sp>
      <p:sp>
        <p:nvSpPr>
          <p:cNvPr id="4"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6" name="矩形 7"/>
          <p:cNvSpPr/>
          <p:nvPr userDrawn="1"/>
        </p:nvSpPr>
        <p:spPr>
          <a:xfrm>
            <a:off x="10617201"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7" name="组合 9"/>
          <p:cNvGrpSpPr/>
          <p:nvPr userDrawn="1"/>
        </p:nvGrpSpPr>
        <p:grpSpPr bwMode="auto">
          <a:xfrm>
            <a:off x="11045827" y="5565775"/>
            <a:ext cx="715963" cy="846138"/>
            <a:chOff x="8367154" y="5203814"/>
            <a:chExt cx="1890395" cy="2232329"/>
          </a:xfrm>
        </p:grpSpPr>
        <p:sp>
          <p:nvSpPr>
            <p:cNvPr id="8" name="Freeform 145"/>
            <p:cNvSpPr/>
            <p:nvPr/>
          </p:nvSpPr>
          <p:spPr bwMode="auto">
            <a:xfrm>
              <a:off x="8367154" y="5203814"/>
              <a:ext cx="1890395" cy="2232329"/>
            </a:xfrm>
            <a:custGeom>
              <a:avLst/>
              <a:gdLst>
                <a:gd name="T0" fmla="*/ 758 w 777"/>
                <a:gd name="T1" fmla="*/ 204 h 918"/>
                <a:gd name="T2" fmla="*/ 389 w 777"/>
                <a:gd name="T3" fmla="*/ 0 h 918"/>
                <a:gd name="T4" fmla="*/ 19 w 777"/>
                <a:gd name="T5" fmla="*/ 204 h 918"/>
                <a:gd name="T6" fmla="*/ 271 w 777"/>
                <a:gd name="T7" fmla="*/ 833 h 918"/>
                <a:gd name="T8" fmla="*/ 389 w 777"/>
                <a:gd name="T9" fmla="*/ 918 h 918"/>
                <a:gd name="T10" fmla="*/ 506 w 777"/>
                <a:gd name="T11" fmla="*/ 832 h 918"/>
                <a:gd name="T12" fmla="*/ 758 w 777"/>
                <a:gd name="T13" fmla="*/ 204 h 918"/>
              </a:gdLst>
              <a:ahLst/>
              <a:cxnLst>
                <a:cxn ang="0">
                  <a:pos x="T0" y="T1"/>
                </a:cxn>
                <a:cxn ang="0">
                  <a:pos x="T2" y="T3"/>
                </a:cxn>
                <a:cxn ang="0">
                  <a:pos x="T4" y="T5"/>
                </a:cxn>
                <a:cxn ang="0">
                  <a:pos x="T6" y="T7"/>
                </a:cxn>
                <a:cxn ang="0">
                  <a:pos x="T8" y="T9"/>
                </a:cxn>
                <a:cxn ang="0">
                  <a:pos x="T10" y="T11"/>
                </a:cxn>
                <a:cxn ang="0">
                  <a:pos x="T12" y="T13"/>
                </a:cxn>
              </a:cxnLst>
              <a:rect l="0" t="0" r="r" b="b"/>
              <a:pathLst>
                <a:path w="777" h="918">
                  <a:moveTo>
                    <a:pt x="758" y="204"/>
                  </a:moveTo>
                  <a:cubicBezTo>
                    <a:pt x="389" y="0"/>
                    <a:pt x="389" y="0"/>
                    <a:pt x="389" y="0"/>
                  </a:cubicBezTo>
                  <a:cubicBezTo>
                    <a:pt x="19" y="204"/>
                    <a:pt x="19" y="204"/>
                    <a:pt x="19" y="204"/>
                  </a:cubicBezTo>
                  <a:cubicBezTo>
                    <a:pt x="19" y="204"/>
                    <a:pt x="0" y="622"/>
                    <a:pt x="271" y="833"/>
                  </a:cubicBezTo>
                  <a:cubicBezTo>
                    <a:pt x="306" y="864"/>
                    <a:pt x="344" y="893"/>
                    <a:pt x="389" y="918"/>
                  </a:cubicBezTo>
                  <a:cubicBezTo>
                    <a:pt x="433" y="893"/>
                    <a:pt x="472" y="864"/>
                    <a:pt x="506" y="832"/>
                  </a:cubicBezTo>
                  <a:cubicBezTo>
                    <a:pt x="777" y="622"/>
                    <a:pt x="758" y="204"/>
                    <a:pt x="758" y="204"/>
                  </a:cubicBezTo>
                  <a:close/>
                </a:path>
              </a:pathLst>
            </a:custGeom>
            <a:solidFill>
              <a:schemeClr val="accent2"/>
            </a:solidFill>
            <a:ln>
              <a:noFill/>
            </a:ln>
          </p:spPr>
          <p:txBody>
            <a:bodyPr/>
            <a:lstStyle/>
            <a:p>
              <a:pPr fontAlgn="auto">
                <a:spcBef>
                  <a:spcPts val="0"/>
                </a:spcBef>
                <a:spcAft>
                  <a:spcPts val="0"/>
                </a:spcAft>
                <a:defRPr/>
              </a:pPr>
              <a:endParaRPr lang="zh-CN" altLang="en-US" sz="1800">
                <a:latin typeface="+mn-lt"/>
                <a:ea typeface="+mn-ea"/>
              </a:endParaRPr>
            </a:p>
          </p:txBody>
        </p:sp>
        <p:sp>
          <p:nvSpPr>
            <p:cNvPr id="9" name="Freeform 146"/>
            <p:cNvSpPr>
              <a:spLocks noEditPoints="1"/>
            </p:cNvSpPr>
            <p:nvPr/>
          </p:nvSpPr>
          <p:spPr bwMode="auto">
            <a:xfrm>
              <a:off x="8530626" y="5337837"/>
              <a:ext cx="1563451" cy="1964282"/>
            </a:xfrm>
            <a:custGeom>
              <a:avLst/>
              <a:gdLst>
                <a:gd name="T0" fmla="*/ 322 w 643"/>
                <a:gd name="T1" fmla="*/ 807 h 807"/>
                <a:gd name="T2" fmla="*/ 317 w 643"/>
                <a:gd name="T3" fmla="*/ 804 h 807"/>
                <a:gd name="T4" fmla="*/ 237 w 643"/>
                <a:gd name="T5" fmla="*/ 742 h 807"/>
                <a:gd name="T6" fmla="*/ 234 w 643"/>
                <a:gd name="T7" fmla="*/ 739 h 807"/>
                <a:gd name="T8" fmla="*/ 0 w 643"/>
                <a:gd name="T9" fmla="*/ 183 h 807"/>
                <a:gd name="T10" fmla="*/ 0 w 643"/>
                <a:gd name="T11" fmla="*/ 178 h 807"/>
                <a:gd name="T12" fmla="*/ 322 w 643"/>
                <a:gd name="T13" fmla="*/ 0 h 807"/>
                <a:gd name="T14" fmla="*/ 643 w 643"/>
                <a:gd name="T15" fmla="*/ 178 h 807"/>
                <a:gd name="T16" fmla="*/ 643 w 643"/>
                <a:gd name="T17" fmla="*/ 183 h 807"/>
                <a:gd name="T18" fmla="*/ 409 w 643"/>
                <a:gd name="T19" fmla="*/ 739 h 807"/>
                <a:gd name="T20" fmla="*/ 406 w 643"/>
                <a:gd name="T21" fmla="*/ 742 h 807"/>
                <a:gd name="T22" fmla="*/ 326 w 643"/>
                <a:gd name="T23" fmla="*/ 804 h 807"/>
                <a:gd name="T24" fmla="*/ 322 w 643"/>
                <a:gd name="T25" fmla="*/ 807 h 807"/>
                <a:gd name="T26" fmla="*/ 18 w 643"/>
                <a:gd name="T27" fmla="*/ 187 h 807"/>
                <a:gd name="T28" fmla="*/ 244 w 643"/>
                <a:gd name="T29" fmla="*/ 726 h 807"/>
                <a:gd name="T30" fmla="*/ 248 w 643"/>
                <a:gd name="T31" fmla="*/ 729 h 807"/>
                <a:gd name="T32" fmla="*/ 322 w 643"/>
                <a:gd name="T33" fmla="*/ 787 h 807"/>
                <a:gd name="T34" fmla="*/ 395 w 643"/>
                <a:gd name="T35" fmla="*/ 729 h 807"/>
                <a:gd name="T36" fmla="*/ 399 w 643"/>
                <a:gd name="T37" fmla="*/ 726 h 807"/>
                <a:gd name="T38" fmla="*/ 625 w 643"/>
                <a:gd name="T39" fmla="*/ 187 h 807"/>
                <a:gd name="T40" fmla="*/ 322 w 643"/>
                <a:gd name="T41" fmla="*/ 19 h 807"/>
                <a:gd name="T42" fmla="*/ 18 w 643"/>
                <a:gd name="T43" fmla="*/ 1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3" h="807">
                  <a:moveTo>
                    <a:pt x="322" y="807"/>
                  </a:moveTo>
                  <a:cubicBezTo>
                    <a:pt x="317" y="804"/>
                    <a:pt x="317" y="804"/>
                    <a:pt x="317" y="804"/>
                  </a:cubicBezTo>
                  <a:cubicBezTo>
                    <a:pt x="289" y="785"/>
                    <a:pt x="262" y="765"/>
                    <a:pt x="237" y="742"/>
                  </a:cubicBezTo>
                  <a:cubicBezTo>
                    <a:pt x="236" y="741"/>
                    <a:pt x="235" y="740"/>
                    <a:pt x="234" y="739"/>
                  </a:cubicBezTo>
                  <a:cubicBezTo>
                    <a:pt x="26" y="578"/>
                    <a:pt x="3" y="273"/>
                    <a:pt x="0" y="183"/>
                  </a:cubicBezTo>
                  <a:cubicBezTo>
                    <a:pt x="0" y="178"/>
                    <a:pt x="0" y="178"/>
                    <a:pt x="0" y="178"/>
                  </a:cubicBezTo>
                  <a:cubicBezTo>
                    <a:pt x="322" y="0"/>
                    <a:pt x="322" y="0"/>
                    <a:pt x="322" y="0"/>
                  </a:cubicBezTo>
                  <a:cubicBezTo>
                    <a:pt x="643" y="178"/>
                    <a:pt x="643" y="178"/>
                    <a:pt x="643" y="178"/>
                  </a:cubicBezTo>
                  <a:cubicBezTo>
                    <a:pt x="643" y="183"/>
                    <a:pt x="643" y="183"/>
                    <a:pt x="643" y="183"/>
                  </a:cubicBezTo>
                  <a:cubicBezTo>
                    <a:pt x="640" y="273"/>
                    <a:pt x="617" y="578"/>
                    <a:pt x="409" y="739"/>
                  </a:cubicBezTo>
                  <a:cubicBezTo>
                    <a:pt x="408" y="740"/>
                    <a:pt x="407" y="741"/>
                    <a:pt x="406" y="742"/>
                  </a:cubicBezTo>
                  <a:cubicBezTo>
                    <a:pt x="382" y="764"/>
                    <a:pt x="355" y="785"/>
                    <a:pt x="326" y="804"/>
                  </a:cubicBezTo>
                  <a:lnTo>
                    <a:pt x="322" y="807"/>
                  </a:lnTo>
                  <a:close/>
                  <a:moveTo>
                    <a:pt x="18" y="187"/>
                  </a:moveTo>
                  <a:cubicBezTo>
                    <a:pt x="21" y="281"/>
                    <a:pt x="46" y="572"/>
                    <a:pt x="244" y="726"/>
                  </a:cubicBezTo>
                  <a:cubicBezTo>
                    <a:pt x="246" y="727"/>
                    <a:pt x="247" y="728"/>
                    <a:pt x="248" y="729"/>
                  </a:cubicBezTo>
                  <a:cubicBezTo>
                    <a:pt x="271" y="750"/>
                    <a:pt x="296" y="769"/>
                    <a:pt x="322" y="787"/>
                  </a:cubicBezTo>
                  <a:cubicBezTo>
                    <a:pt x="347" y="769"/>
                    <a:pt x="372" y="750"/>
                    <a:pt x="395" y="729"/>
                  </a:cubicBezTo>
                  <a:cubicBezTo>
                    <a:pt x="396" y="728"/>
                    <a:pt x="397" y="727"/>
                    <a:pt x="399" y="726"/>
                  </a:cubicBezTo>
                  <a:cubicBezTo>
                    <a:pt x="597" y="572"/>
                    <a:pt x="623" y="281"/>
                    <a:pt x="625" y="187"/>
                  </a:cubicBezTo>
                  <a:cubicBezTo>
                    <a:pt x="322" y="19"/>
                    <a:pt x="322" y="19"/>
                    <a:pt x="322" y="19"/>
                  </a:cubicBezTo>
                  <a:lnTo>
                    <a:pt x="18" y="187"/>
                  </a:ln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10" name="Freeform 147"/>
            <p:cNvSpPr>
              <a:spLocks noEditPoints="1"/>
            </p:cNvSpPr>
            <p:nvPr/>
          </p:nvSpPr>
          <p:spPr bwMode="auto">
            <a:xfrm>
              <a:off x="8463561" y="5258262"/>
              <a:ext cx="1697581" cy="2123432"/>
            </a:xfrm>
            <a:custGeom>
              <a:avLst/>
              <a:gdLst>
                <a:gd name="T0" fmla="*/ 350 w 699"/>
                <a:gd name="T1" fmla="*/ 872 h 872"/>
                <a:gd name="T2" fmla="*/ 348 w 699"/>
                <a:gd name="T3" fmla="*/ 871 h 872"/>
                <a:gd name="T4" fmla="*/ 246 w 699"/>
                <a:gd name="T5" fmla="*/ 795 h 872"/>
                <a:gd name="T6" fmla="*/ 245 w 699"/>
                <a:gd name="T7" fmla="*/ 794 h 872"/>
                <a:gd name="T8" fmla="*/ 0 w 699"/>
                <a:gd name="T9" fmla="*/ 195 h 872"/>
                <a:gd name="T10" fmla="*/ 0 w 699"/>
                <a:gd name="T11" fmla="*/ 193 h 872"/>
                <a:gd name="T12" fmla="*/ 350 w 699"/>
                <a:gd name="T13" fmla="*/ 0 h 872"/>
                <a:gd name="T14" fmla="*/ 699 w 699"/>
                <a:gd name="T15" fmla="*/ 193 h 872"/>
                <a:gd name="T16" fmla="*/ 699 w 699"/>
                <a:gd name="T17" fmla="*/ 195 h 872"/>
                <a:gd name="T18" fmla="*/ 455 w 699"/>
                <a:gd name="T19" fmla="*/ 794 h 872"/>
                <a:gd name="T20" fmla="*/ 453 w 699"/>
                <a:gd name="T21" fmla="*/ 795 h 872"/>
                <a:gd name="T22" fmla="*/ 351 w 699"/>
                <a:gd name="T23" fmla="*/ 871 h 872"/>
                <a:gd name="T24" fmla="*/ 350 w 699"/>
                <a:gd name="T25" fmla="*/ 872 h 872"/>
                <a:gd name="T26" fmla="*/ 6 w 699"/>
                <a:gd name="T27" fmla="*/ 196 h 872"/>
                <a:gd name="T28" fmla="*/ 248 w 699"/>
                <a:gd name="T29" fmla="*/ 789 h 872"/>
                <a:gd name="T30" fmla="*/ 250 w 699"/>
                <a:gd name="T31" fmla="*/ 791 h 872"/>
                <a:gd name="T32" fmla="*/ 350 w 699"/>
                <a:gd name="T33" fmla="*/ 866 h 872"/>
                <a:gd name="T34" fmla="*/ 450 w 699"/>
                <a:gd name="T35" fmla="*/ 791 h 872"/>
                <a:gd name="T36" fmla="*/ 451 w 699"/>
                <a:gd name="T37" fmla="*/ 789 h 872"/>
                <a:gd name="T38" fmla="*/ 694 w 699"/>
                <a:gd name="T39" fmla="*/ 196 h 872"/>
                <a:gd name="T40" fmla="*/ 350 w 699"/>
                <a:gd name="T41" fmla="*/ 6 h 872"/>
                <a:gd name="T42" fmla="*/ 6 w 699"/>
                <a:gd name="T43" fmla="*/ 19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9" h="872">
                  <a:moveTo>
                    <a:pt x="350" y="872"/>
                  </a:moveTo>
                  <a:cubicBezTo>
                    <a:pt x="348" y="871"/>
                    <a:pt x="348" y="871"/>
                    <a:pt x="348" y="871"/>
                  </a:cubicBezTo>
                  <a:cubicBezTo>
                    <a:pt x="312" y="849"/>
                    <a:pt x="277" y="823"/>
                    <a:pt x="246" y="795"/>
                  </a:cubicBezTo>
                  <a:cubicBezTo>
                    <a:pt x="245" y="795"/>
                    <a:pt x="245" y="794"/>
                    <a:pt x="245" y="794"/>
                  </a:cubicBezTo>
                  <a:cubicBezTo>
                    <a:pt x="11" y="612"/>
                    <a:pt x="0" y="263"/>
                    <a:pt x="0" y="195"/>
                  </a:cubicBezTo>
                  <a:cubicBezTo>
                    <a:pt x="0" y="193"/>
                    <a:pt x="0" y="193"/>
                    <a:pt x="0" y="193"/>
                  </a:cubicBezTo>
                  <a:cubicBezTo>
                    <a:pt x="350" y="0"/>
                    <a:pt x="350" y="0"/>
                    <a:pt x="350" y="0"/>
                  </a:cubicBezTo>
                  <a:cubicBezTo>
                    <a:pt x="699" y="193"/>
                    <a:pt x="699" y="193"/>
                    <a:pt x="699" y="193"/>
                  </a:cubicBezTo>
                  <a:cubicBezTo>
                    <a:pt x="699" y="195"/>
                    <a:pt x="699" y="195"/>
                    <a:pt x="699" y="195"/>
                  </a:cubicBezTo>
                  <a:cubicBezTo>
                    <a:pt x="699" y="263"/>
                    <a:pt x="689" y="612"/>
                    <a:pt x="455" y="794"/>
                  </a:cubicBezTo>
                  <a:cubicBezTo>
                    <a:pt x="454" y="794"/>
                    <a:pt x="454" y="794"/>
                    <a:pt x="453" y="795"/>
                  </a:cubicBezTo>
                  <a:cubicBezTo>
                    <a:pt x="422" y="823"/>
                    <a:pt x="388" y="849"/>
                    <a:pt x="351" y="871"/>
                  </a:cubicBezTo>
                  <a:lnTo>
                    <a:pt x="350" y="872"/>
                  </a:lnTo>
                  <a:close/>
                  <a:moveTo>
                    <a:pt x="6" y="196"/>
                  </a:moveTo>
                  <a:cubicBezTo>
                    <a:pt x="6" y="268"/>
                    <a:pt x="18" y="611"/>
                    <a:pt x="248" y="789"/>
                  </a:cubicBezTo>
                  <a:cubicBezTo>
                    <a:pt x="249" y="790"/>
                    <a:pt x="249" y="790"/>
                    <a:pt x="250" y="791"/>
                  </a:cubicBezTo>
                  <a:cubicBezTo>
                    <a:pt x="280" y="819"/>
                    <a:pt x="314" y="844"/>
                    <a:pt x="350" y="866"/>
                  </a:cubicBezTo>
                  <a:cubicBezTo>
                    <a:pt x="385" y="844"/>
                    <a:pt x="419" y="819"/>
                    <a:pt x="450" y="791"/>
                  </a:cubicBezTo>
                  <a:cubicBezTo>
                    <a:pt x="450" y="790"/>
                    <a:pt x="451" y="790"/>
                    <a:pt x="451" y="789"/>
                  </a:cubicBezTo>
                  <a:cubicBezTo>
                    <a:pt x="681" y="611"/>
                    <a:pt x="694" y="268"/>
                    <a:pt x="694" y="196"/>
                  </a:cubicBezTo>
                  <a:cubicBezTo>
                    <a:pt x="350" y="6"/>
                    <a:pt x="350" y="6"/>
                    <a:pt x="350" y="6"/>
                  </a:cubicBezTo>
                  <a:lnTo>
                    <a:pt x="6" y="196"/>
                  </a:ln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11" name="Freeform 261"/>
            <p:cNvSpPr>
              <a:spLocks noEditPoints="1"/>
            </p:cNvSpPr>
            <p:nvPr/>
          </p:nvSpPr>
          <p:spPr bwMode="auto">
            <a:xfrm>
              <a:off x="9016847" y="5798543"/>
              <a:ext cx="595202" cy="850212"/>
            </a:xfrm>
            <a:custGeom>
              <a:avLst/>
              <a:gdLst>
                <a:gd name="T0" fmla="*/ 580 w 580"/>
                <a:gd name="T1" fmla="*/ 831 h 831"/>
                <a:gd name="T2" fmla="*/ 0 w 580"/>
                <a:gd name="T3" fmla="*/ 831 h 831"/>
                <a:gd name="T4" fmla="*/ 0 w 580"/>
                <a:gd name="T5" fmla="*/ 611 h 831"/>
                <a:gd name="T6" fmla="*/ 61 w 580"/>
                <a:gd name="T7" fmla="*/ 611 h 831"/>
                <a:gd name="T8" fmla="*/ 61 w 580"/>
                <a:gd name="T9" fmla="*/ 220 h 831"/>
                <a:gd name="T10" fmla="*/ 0 w 580"/>
                <a:gd name="T11" fmla="*/ 220 h 831"/>
                <a:gd name="T12" fmla="*/ 0 w 580"/>
                <a:gd name="T13" fmla="*/ 0 h 831"/>
                <a:gd name="T14" fmla="*/ 367 w 580"/>
                <a:gd name="T15" fmla="*/ 0 h 831"/>
                <a:gd name="T16" fmla="*/ 367 w 580"/>
                <a:gd name="T17" fmla="*/ 220 h 831"/>
                <a:gd name="T18" fmla="*/ 289 w 580"/>
                <a:gd name="T19" fmla="*/ 220 h 831"/>
                <a:gd name="T20" fmla="*/ 289 w 580"/>
                <a:gd name="T21" fmla="*/ 611 h 831"/>
                <a:gd name="T22" fmla="*/ 360 w 580"/>
                <a:gd name="T23" fmla="*/ 611 h 831"/>
                <a:gd name="T24" fmla="*/ 360 w 580"/>
                <a:gd name="T25" fmla="*/ 516 h 831"/>
                <a:gd name="T26" fmla="*/ 580 w 580"/>
                <a:gd name="T27" fmla="*/ 516 h 831"/>
                <a:gd name="T28" fmla="*/ 580 w 580"/>
                <a:gd name="T29" fmla="*/ 831 h 831"/>
                <a:gd name="T30" fmla="*/ 568 w 580"/>
                <a:gd name="T31" fmla="*/ 817 h 831"/>
                <a:gd name="T32" fmla="*/ 568 w 580"/>
                <a:gd name="T33" fmla="*/ 528 h 831"/>
                <a:gd name="T34" fmla="*/ 372 w 580"/>
                <a:gd name="T35" fmla="*/ 528 h 831"/>
                <a:gd name="T36" fmla="*/ 372 w 580"/>
                <a:gd name="T37" fmla="*/ 623 h 831"/>
                <a:gd name="T38" fmla="*/ 277 w 580"/>
                <a:gd name="T39" fmla="*/ 623 h 831"/>
                <a:gd name="T40" fmla="*/ 277 w 580"/>
                <a:gd name="T41" fmla="*/ 208 h 831"/>
                <a:gd name="T42" fmla="*/ 357 w 580"/>
                <a:gd name="T43" fmla="*/ 208 h 831"/>
                <a:gd name="T44" fmla="*/ 357 w 580"/>
                <a:gd name="T45" fmla="*/ 14 h 831"/>
                <a:gd name="T46" fmla="*/ 12 w 580"/>
                <a:gd name="T47" fmla="*/ 14 h 831"/>
                <a:gd name="T48" fmla="*/ 12 w 580"/>
                <a:gd name="T49" fmla="*/ 208 h 831"/>
                <a:gd name="T50" fmla="*/ 75 w 580"/>
                <a:gd name="T51" fmla="*/ 208 h 831"/>
                <a:gd name="T52" fmla="*/ 75 w 580"/>
                <a:gd name="T53" fmla="*/ 623 h 831"/>
                <a:gd name="T54" fmla="*/ 12 w 580"/>
                <a:gd name="T55" fmla="*/ 623 h 831"/>
                <a:gd name="T56" fmla="*/ 12 w 580"/>
                <a:gd name="T57" fmla="*/ 817 h 831"/>
                <a:gd name="T58" fmla="*/ 568 w 580"/>
                <a:gd name="T59" fmla="*/ 817 h 831"/>
                <a:gd name="T60" fmla="*/ 530 w 580"/>
                <a:gd name="T61" fmla="*/ 779 h 831"/>
                <a:gd name="T62" fmla="*/ 52 w 580"/>
                <a:gd name="T63" fmla="*/ 779 h 831"/>
                <a:gd name="T64" fmla="*/ 52 w 580"/>
                <a:gd name="T65" fmla="*/ 663 h 831"/>
                <a:gd name="T66" fmla="*/ 113 w 580"/>
                <a:gd name="T67" fmla="*/ 663 h 831"/>
                <a:gd name="T68" fmla="*/ 113 w 580"/>
                <a:gd name="T69" fmla="*/ 168 h 831"/>
                <a:gd name="T70" fmla="*/ 52 w 580"/>
                <a:gd name="T71" fmla="*/ 168 h 831"/>
                <a:gd name="T72" fmla="*/ 52 w 580"/>
                <a:gd name="T73" fmla="*/ 52 h 831"/>
                <a:gd name="T74" fmla="*/ 317 w 580"/>
                <a:gd name="T75" fmla="*/ 52 h 831"/>
                <a:gd name="T76" fmla="*/ 317 w 580"/>
                <a:gd name="T77" fmla="*/ 168 h 831"/>
                <a:gd name="T78" fmla="*/ 237 w 580"/>
                <a:gd name="T79" fmla="*/ 168 h 831"/>
                <a:gd name="T80" fmla="*/ 237 w 580"/>
                <a:gd name="T81" fmla="*/ 663 h 831"/>
                <a:gd name="T82" fmla="*/ 410 w 580"/>
                <a:gd name="T83" fmla="*/ 663 h 831"/>
                <a:gd name="T84" fmla="*/ 410 w 580"/>
                <a:gd name="T85" fmla="*/ 566 h 831"/>
                <a:gd name="T86" fmla="*/ 530 w 580"/>
                <a:gd name="T87" fmla="*/ 566 h 831"/>
                <a:gd name="T88" fmla="*/ 530 w 580"/>
                <a:gd name="T89" fmla="*/ 77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0" h="831">
                  <a:moveTo>
                    <a:pt x="580" y="831"/>
                  </a:moveTo>
                  <a:lnTo>
                    <a:pt x="0" y="831"/>
                  </a:lnTo>
                  <a:lnTo>
                    <a:pt x="0" y="611"/>
                  </a:lnTo>
                  <a:lnTo>
                    <a:pt x="61" y="611"/>
                  </a:lnTo>
                  <a:lnTo>
                    <a:pt x="61" y="220"/>
                  </a:lnTo>
                  <a:lnTo>
                    <a:pt x="0" y="220"/>
                  </a:lnTo>
                  <a:lnTo>
                    <a:pt x="0" y="0"/>
                  </a:lnTo>
                  <a:lnTo>
                    <a:pt x="367" y="0"/>
                  </a:lnTo>
                  <a:lnTo>
                    <a:pt x="367" y="220"/>
                  </a:lnTo>
                  <a:lnTo>
                    <a:pt x="289" y="220"/>
                  </a:lnTo>
                  <a:lnTo>
                    <a:pt x="289" y="611"/>
                  </a:lnTo>
                  <a:lnTo>
                    <a:pt x="360" y="611"/>
                  </a:lnTo>
                  <a:lnTo>
                    <a:pt x="360" y="516"/>
                  </a:lnTo>
                  <a:lnTo>
                    <a:pt x="580" y="516"/>
                  </a:lnTo>
                  <a:lnTo>
                    <a:pt x="580" y="831"/>
                  </a:lnTo>
                  <a:close/>
                  <a:moveTo>
                    <a:pt x="568" y="817"/>
                  </a:moveTo>
                  <a:lnTo>
                    <a:pt x="568" y="528"/>
                  </a:lnTo>
                  <a:lnTo>
                    <a:pt x="372" y="528"/>
                  </a:lnTo>
                  <a:lnTo>
                    <a:pt x="372" y="623"/>
                  </a:lnTo>
                  <a:lnTo>
                    <a:pt x="277" y="623"/>
                  </a:lnTo>
                  <a:lnTo>
                    <a:pt x="277" y="208"/>
                  </a:lnTo>
                  <a:lnTo>
                    <a:pt x="357" y="208"/>
                  </a:lnTo>
                  <a:lnTo>
                    <a:pt x="357" y="14"/>
                  </a:lnTo>
                  <a:lnTo>
                    <a:pt x="12" y="14"/>
                  </a:lnTo>
                  <a:lnTo>
                    <a:pt x="12" y="208"/>
                  </a:lnTo>
                  <a:lnTo>
                    <a:pt x="75" y="208"/>
                  </a:lnTo>
                  <a:lnTo>
                    <a:pt x="75" y="623"/>
                  </a:lnTo>
                  <a:lnTo>
                    <a:pt x="12" y="623"/>
                  </a:lnTo>
                  <a:lnTo>
                    <a:pt x="12" y="817"/>
                  </a:lnTo>
                  <a:lnTo>
                    <a:pt x="568" y="817"/>
                  </a:lnTo>
                  <a:close/>
                  <a:moveTo>
                    <a:pt x="530" y="779"/>
                  </a:moveTo>
                  <a:lnTo>
                    <a:pt x="52" y="779"/>
                  </a:lnTo>
                  <a:lnTo>
                    <a:pt x="52" y="663"/>
                  </a:lnTo>
                  <a:lnTo>
                    <a:pt x="113" y="663"/>
                  </a:lnTo>
                  <a:lnTo>
                    <a:pt x="113" y="168"/>
                  </a:lnTo>
                  <a:lnTo>
                    <a:pt x="52" y="168"/>
                  </a:lnTo>
                  <a:lnTo>
                    <a:pt x="52" y="52"/>
                  </a:lnTo>
                  <a:lnTo>
                    <a:pt x="317" y="52"/>
                  </a:lnTo>
                  <a:lnTo>
                    <a:pt x="317" y="168"/>
                  </a:lnTo>
                  <a:lnTo>
                    <a:pt x="237" y="168"/>
                  </a:lnTo>
                  <a:lnTo>
                    <a:pt x="237" y="663"/>
                  </a:lnTo>
                  <a:lnTo>
                    <a:pt x="410" y="663"/>
                  </a:lnTo>
                  <a:lnTo>
                    <a:pt x="410" y="566"/>
                  </a:lnTo>
                  <a:lnTo>
                    <a:pt x="530" y="566"/>
                  </a:lnTo>
                  <a:lnTo>
                    <a:pt x="530" y="779"/>
                  </a:lnTo>
                  <a:close/>
                </a:path>
              </a:pathLst>
            </a:custGeom>
            <a:solidFill>
              <a:schemeClr val="accent2"/>
            </a:solidFill>
            <a:ln>
              <a:solidFill>
                <a:schemeClr val="accent1"/>
              </a:solidFill>
            </a:ln>
          </p:spPr>
          <p:txBody>
            <a:bodyPr/>
            <a:lstStyle/>
            <a:p>
              <a:pPr fontAlgn="auto">
                <a:spcBef>
                  <a:spcPts val="0"/>
                </a:spcBef>
                <a:spcAft>
                  <a:spcPts val="0"/>
                </a:spcAft>
                <a:defRPr/>
              </a:pPr>
              <a:endParaRPr lang="zh-CN" altLang="en-US" sz="1800">
                <a:latin typeface="+mn-lt"/>
                <a:ea typeface="+mn-ea"/>
              </a:endParaRPr>
            </a:p>
          </p:txBody>
        </p:sp>
      </p:gr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12" name="日期占位符 2"/>
          <p:cNvSpPr>
            <a:spLocks noGrp="1"/>
          </p:cNvSpPr>
          <p:nvPr>
            <p:ph type="dt" sz="half" idx="10"/>
          </p:nvPr>
        </p:nvSpPr>
        <p:spPr/>
        <p:txBody>
          <a:bodyPr/>
          <a:lstStyle>
            <a:lvl1pPr>
              <a:defRPr/>
            </a:lvl1pPr>
          </a:lstStyle>
          <a:p>
            <a:pPr>
              <a:defRPr/>
            </a:pPr>
            <a:fld id="{110901CC-F5D0-40E4-941E-6AF0B0F60A4A}" type="datetime1">
              <a:rPr lang="zh-CN" altLang="en-US" smtClean="0"/>
            </a:fld>
            <a:endParaRPr lang="zh-CN" altLang="en-US"/>
          </a:p>
        </p:txBody>
      </p:sp>
      <p:sp>
        <p:nvSpPr>
          <p:cNvPr id="13" name="页脚占位符 3"/>
          <p:cNvSpPr>
            <a:spLocks noGrp="1"/>
          </p:cNvSpPr>
          <p:nvPr>
            <p:ph type="ftr" sz="quarter" idx="11"/>
          </p:nvPr>
        </p:nvSpPr>
        <p:spPr/>
        <p:txBody>
          <a:bodyPr/>
          <a:lstStyle>
            <a:lvl1pPr>
              <a:defRPr/>
            </a:lvl1pPr>
          </a:lstStyle>
          <a:p>
            <a:pPr>
              <a:defRPr/>
            </a:pPr>
            <a:endParaRPr lang="zh-CN" altLang="en-US"/>
          </a:p>
        </p:txBody>
      </p:sp>
      <p:sp>
        <p:nvSpPr>
          <p:cNvPr id="14"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03C8AF01-C57A-4D67-82C1-1F2F44AFCB8F}" type="slidenum">
              <a:rPr lang="zh-CN" altLang="en-US"/>
            </a:fld>
            <a:endParaRPr lang="zh-CN" altLang="en-US"/>
          </a:p>
        </p:txBody>
      </p:sp>
    </p:spTree>
  </p:cSld>
  <p:clrMapOvr>
    <a:masterClrMapping/>
  </p:clrMapOvr>
  <p:transition spd="slow"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51CB62-C161-4161-9E1E-356A4EDB5256}" type="datetime1">
              <a:rPr lang="zh-CN" altLang="en-US" smtClean="0"/>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E491E42-D657-49D1-8EB6-0CACAB33E671}" type="slidenum">
              <a:rPr lang="zh-CN" altLang="en-US"/>
            </a:fld>
            <a:endParaRPr lang="zh-CN" altLang="en-US"/>
          </a:p>
        </p:txBody>
      </p:sp>
    </p:spTree>
  </p:cSld>
  <p:clrMapOvr>
    <a:masterClrMapping/>
  </p:clrMapOvr>
  <p:transition spd="slow"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1" y="396876"/>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sz="1800">
              <a:latin typeface="+mn-lt"/>
              <a:ea typeface="+mn-ea"/>
            </a:endParaRPr>
          </a:p>
        </p:txBody>
      </p:sp>
      <p:sp>
        <p:nvSpPr>
          <p:cNvPr id="2" name="标题 1"/>
          <p:cNvSpPr>
            <a:spLocks noGrp="1"/>
          </p:cNvSpPr>
          <p:nvPr>
            <p:ph type="title"/>
          </p:nvPr>
        </p:nvSpPr>
        <p:spPr>
          <a:xfrm>
            <a:off x="1302659" y="337015"/>
            <a:ext cx="5258480" cy="682623"/>
          </a:xfrm>
        </p:spPr>
        <p:txBody>
          <a:bodyPr>
            <a:normAutofit/>
          </a:bodyPr>
          <a:lstStyle>
            <a:lvl1pPr>
              <a:defRPr sz="3200" b="1">
                <a:solidFill>
                  <a:schemeClr val="tx1"/>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5" name="日期占位符 2"/>
          <p:cNvSpPr>
            <a:spLocks noGrp="1"/>
          </p:cNvSpPr>
          <p:nvPr>
            <p:ph type="dt" sz="half" idx="10"/>
          </p:nvPr>
        </p:nvSpPr>
        <p:spPr/>
        <p:txBody>
          <a:bodyPr/>
          <a:lstStyle>
            <a:lvl1pPr>
              <a:defRPr/>
            </a:lvl1pPr>
          </a:lstStyle>
          <a:p>
            <a:pPr>
              <a:defRPr/>
            </a:pPr>
            <a:fld id="{6A0C1ACD-275B-4494-8ECF-445F13FF90A9}" type="datetime1">
              <a:rPr lang="zh-CN" altLang="en-US" smtClean="0"/>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A74AA12F-CC77-4A44-80F4-8E0AE8590DDB}" type="slidenum">
              <a:rPr lang="zh-CN" altLang="en-US"/>
            </a:fld>
            <a:endParaRPr lang="zh-CN" altLang="en-US"/>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2"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2"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95C28F5A-0BF1-4AF2-BB72-6007895C36E5}" type="datetime1">
              <a:rPr lang="zh-CN" altLang="en-US" smtClean="0"/>
            </a:fld>
            <a:endParaRPr lang="zh-CN" altLang="en-US"/>
          </a:p>
        </p:txBody>
      </p:sp>
      <p:sp>
        <p:nvSpPr>
          <p:cNvPr id="5" name="页脚占位符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B8A7D465-D1CD-4779-B5D1-C12FDD1BE2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Click="0" advTm="3000">
    <p:fade/>
  </p:transition>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a:ea typeface="宋体" charset="-122"/>
        </a:defRPr>
      </a:lvl2pPr>
      <a:lvl3pPr algn="l" rtl="0" fontAlgn="base">
        <a:lnSpc>
          <a:spcPct val="90000"/>
        </a:lnSpc>
        <a:spcBef>
          <a:spcPct val="0"/>
        </a:spcBef>
        <a:spcAft>
          <a:spcPct val="0"/>
        </a:spcAft>
        <a:defRPr sz="4400">
          <a:solidFill>
            <a:schemeClr val="tx1"/>
          </a:solidFill>
          <a:latin typeface="Calibri Light"/>
          <a:ea typeface="宋体" charset="-122"/>
        </a:defRPr>
      </a:lvl3pPr>
      <a:lvl4pPr algn="l" rtl="0" fontAlgn="base">
        <a:lnSpc>
          <a:spcPct val="90000"/>
        </a:lnSpc>
        <a:spcBef>
          <a:spcPct val="0"/>
        </a:spcBef>
        <a:spcAft>
          <a:spcPct val="0"/>
        </a:spcAft>
        <a:defRPr sz="4400">
          <a:solidFill>
            <a:schemeClr val="tx1"/>
          </a:solidFill>
          <a:latin typeface="Calibri Light"/>
          <a:ea typeface="宋体" charset="-122"/>
        </a:defRPr>
      </a:lvl4pPr>
      <a:lvl5pPr algn="l" rtl="0" fontAlgn="base">
        <a:lnSpc>
          <a:spcPct val="90000"/>
        </a:lnSpc>
        <a:spcBef>
          <a:spcPct val="0"/>
        </a:spcBef>
        <a:spcAft>
          <a:spcPct val="0"/>
        </a:spcAft>
        <a:defRPr sz="4400">
          <a:solidFill>
            <a:schemeClr val="tx1"/>
          </a:solidFill>
          <a:latin typeface="Calibri Light"/>
          <a:ea typeface="宋体" charset="-122"/>
        </a:defRPr>
      </a:lvl5pPr>
      <a:lvl6pPr marL="457200" algn="l" rtl="0" fontAlgn="base">
        <a:lnSpc>
          <a:spcPct val="90000"/>
        </a:lnSpc>
        <a:spcBef>
          <a:spcPct val="0"/>
        </a:spcBef>
        <a:spcAft>
          <a:spcPct val="0"/>
        </a:spcAft>
        <a:defRPr sz="4400">
          <a:solidFill>
            <a:schemeClr val="tx1"/>
          </a:solidFill>
          <a:latin typeface="Calibri Light"/>
          <a:ea typeface="宋体" charset="-122"/>
        </a:defRPr>
      </a:lvl6pPr>
      <a:lvl7pPr marL="914400" algn="l" rtl="0" fontAlgn="base">
        <a:lnSpc>
          <a:spcPct val="90000"/>
        </a:lnSpc>
        <a:spcBef>
          <a:spcPct val="0"/>
        </a:spcBef>
        <a:spcAft>
          <a:spcPct val="0"/>
        </a:spcAft>
        <a:defRPr sz="4400">
          <a:solidFill>
            <a:schemeClr val="tx1"/>
          </a:solidFill>
          <a:latin typeface="Calibri Light"/>
          <a:ea typeface="宋体" charset="-122"/>
        </a:defRPr>
      </a:lvl7pPr>
      <a:lvl8pPr marL="1371600" algn="l" rtl="0" fontAlgn="base">
        <a:lnSpc>
          <a:spcPct val="90000"/>
        </a:lnSpc>
        <a:spcBef>
          <a:spcPct val="0"/>
        </a:spcBef>
        <a:spcAft>
          <a:spcPct val="0"/>
        </a:spcAft>
        <a:defRPr sz="4400">
          <a:solidFill>
            <a:schemeClr val="tx1"/>
          </a:solidFill>
          <a:latin typeface="Calibri Light"/>
          <a:ea typeface="宋体" charset="-122"/>
        </a:defRPr>
      </a:lvl8pPr>
      <a:lvl9pPr marL="1828800" algn="l" rtl="0" fontAlgn="base">
        <a:lnSpc>
          <a:spcPct val="90000"/>
        </a:lnSpc>
        <a:spcBef>
          <a:spcPct val="0"/>
        </a:spcBef>
        <a:spcAft>
          <a:spcPct val="0"/>
        </a:spcAft>
        <a:defRPr sz="4400">
          <a:solidFill>
            <a:schemeClr val="tx1"/>
          </a:solidFill>
          <a:latin typeface="Calibri Light"/>
          <a:ea typeface="宋体" charset="-122"/>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9.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xml"/><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6256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a:ea typeface="宋体" charset="-122"/>
              <a:cs typeface="+mn-cs"/>
            </a:endParaRPr>
          </a:p>
        </p:txBody>
      </p:sp>
      <p:sp>
        <p:nvSpPr>
          <p:cNvPr id="35" name="文本框 34"/>
          <p:cNvSpPr txBox="1">
            <a:spLocks noChangeArrowheads="1"/>
          </p:cNvSpPr>
          <p:nvPr/>
        </p:nvSpPr>
        <p:spPr bwMode="auto">
          <a:xfrm>
            <a:off x="1466508" y="2487952"/>
            <a:ext cx="9258980" cy="706755"/>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静态漏洞检测技术</a:t>
            </a:r>
            <a:endParaRPr kumimoji="0" lang="zh-CN" altLang="en-US" sz="4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pic>
        <p:nvPicPr>
          <p:cNvPr id="46" name="图片 45"/>
          <p:cNvPicPr>
            <a:picLocks noChangeAspect="1"/>
          </p:cNvPicPr>
          <p:nvPr/>
        </p:nvPicPr>
        <p:blipFill>
          <a:blip r:embed="rId1"/>
          <a:srcRect/>
          <a:stretch>
            <a:fillRect/>
          </a:stretch>
        </p:blipFill>
        <p:spPr bwMode="auto">
          <a:xfrm>
            <a:off x="550863" y="476250"/>
            <a:ext cx="2325687" cy="658813"/>
          </a:xfrm>
          <a:prstGeom prst="rect">
            <a:avLst/>
          </a:prstGeom>
          <a:noFill/>
          <a:ln w="9525">
            <a:noFill/>
            <a:miter lim="800000"/>
            <a:headEnd/>
            <a:tailEnd/>
          </a:ln>
        </p:spPr>
      </p:pic>
      <p:cxnSp>
        <p:nvCxnSpPr>
          <p:cNvPr id="5" name="直接连接符 4"/>
          <p:cNvCxnSpPr/>
          <p:nvPr/>
        </p:nvCxnSpPr>
        <p:spPr>
          <a:xfrm>
            <a:off x="1928813" y="3943577"/>
            <a:ext cx="619918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E491E42-D657-49D1-8EB6-0CACAB33E671}" type="slidenum">
              <a:rPr kumimoji="0" lang="zh-CN" altLang="en-US" sz="1200" b="0" i="0" u="none" strike="noStrike" kern="1200" cap="none" spc="0" normalizeH="0" baseline="0" noProof="0" smtClean="0">
                <a:ln>
                  <a:noFill/>
                </a:ln>
                <a:solidFill>
                  <a:srgbClr val="333333">
                    <a:tint val="75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tint val="75000"/>
                </a:srgbClr>
              </a:solidFill>
              <a:effectLst/>
              <a:uLnTx/>
              <a:uFillTx/>
              <a:latin typeface="Calibri"/>
              <a:ea typeface="宋体" charset="-122"/>
              <a:cs typeface="+mn-cs"/>
            </a:endParaRPr>
          </a:p>
        </p:txBody>
      </p:sp>
      <p:sp>
        <p:nvSpPr>
          <p:cNvPr id="2" name="文本框 1"/>
          <p:cNvSpPr txBox="1"/>
          <p:nvPr/>
        </p:nvSpPr>
        <p:spPr>
          <a:xfrm>
            <a:off x="4518837" y="5225812"/>
            <a:ext cx="2785730" cy="706755"/>
          </a:xfrm>
          <a:prstGeom prst="rect">
            <a:avLst/>
          </a:prstGeom>
          <a:noFill/>
        </p:spPr>
        <p:txBody>
          <a:bodyPr wrap="square" rtlCol="0">
            <a:spAutoFit/>
          </a:bodyPr>
          <a:lstStyle/>
          <a:p>
            <a:pPr algn="ctr"/>
            <a:r>
              <a:rPr lang="zh-CN" altLang="en-US" sz="2000" dirty="0"/>
              <a:t>刘琛</a:t>
            </a:r>
            <a:endParaRPr lang="en-US" altLang="zh-CN" sz="2000" dirty="0"/>
          </a:p>
          <a:p>
            <a:pPr algn="ctr"/>
            <a:r>
              <a:rPr lang="en-US" altLang="zh-CN" sz="2000" dirty="0"/>
              <a:t>2021/03/30</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搜索型注入</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4" name="图片 3"/>
          <p:cNvPicPr>
            <a:picLocks noChangeAspect="1"/>
          </p:cNvPicPr>
          <p:nvPr/>
        </p:nvPicPr>
        <p:blipFill>
          <a:blip r:embed="rId1"/>
          <a:stretch>
            <a:fillRect/>
          </a:stretch>
        </p:blipFill>
        <p:spPr>
          <a:xfrm>
            <a:off x="1144905" y="1368425"/>
            <a:ext cx="7182485" cy="3253740"/>
          </a:xfrm>
          <a:prstGeom prst="rect">
            <a:avLst/>
          </a:prstGeom>
        </p:spPr>
      </p:pic>
      <p:pic>
        <p:nvPicPr>
          <p:cNvPr id="5" name="图片 4"/>
          <p:cNvPicPr>
            <a:picLocks noChangeAspect="1"/>
          </p:cNvPicPr>
          <p:nvPr/>
        </p:nvPicPr>
        <p:blipFill>
          <a:blip r:embed="rId2"/>
          <a:stretch>
            <a:fillRect/>
          </a:stretch>
        </p:blipFill>
        <p:spPr>
          <a:xfrm>
            <a:off x="988060" y="4622165"/>
            <a:ext cx="7496810" cy="1941830"/>
          </a:xfrm>
          <a:prstGeom prst="rect">
            <a:avLst/>
          </a:prstGeom>
        </p:spPr>
      </p:pic>
      <p:sp>
        <p:nvSpPr>
          <p:cNvPr id="8" name="文本框 7"/>
          <p:cNvSpPr txBox="1"/>
          <p:nvPr/>
        </p:nvSpPr>
        <p:spPr>
          <a:xfrm>
            <a:off x="5129530" y="742950"/>
            <a:ext cx="2540000" cy="368300"/>
          </a:xfrm>
          <a:prstGeom prst="rect">
            <a:avLst/>
          </a:prstGeom>
          <a:noFill/>
        </p:spPr>
        <p:txBody>
          <a:bodyPr wrap="square" rtlCol="0" anchor="t">
            <a:spAutoFit/>
          </a:bodyPr>
          <a:p>
            <a:r>
              <a:rPr lang="zh-CN" altLang="en-US"/>
              <a:t>al%' or 1 = 1 #</a:t>
            </a:r>
            <a:endParaRPr lang="zh-CN" altLang="en-US"/>
          </a:p>
        </p:txBody>
      </p:sp>
      <p:sp>
        <p:nvSpPr>
          <p:cNvPr id="6" name="文本框 5"/>
          <p:cNvSpPr txBox="1"/>
          <p:nvPr/>
        </p:nvSpPr>
        <p:spPr>
          <a:xfrm>
            <a:off x="5129530" y="374650"/>
            <a:ext cx="5919470" cy="368300"/>
          </a:xfrm>
          <a:prstGeom prst="rect">
            <a:avLst/>
          </a:prstGeom>
          <a:noFill/>
        </p:spPr>
        <p:txBody>
          <a:bodyPr wrap="square" rtlCol="0" anchor="t">
            <a:spAutoFit/>
          </a:bodyPr>
          <a:p>
            <a:r>
              <a:rPr lang="zh-CN" altLang="en-US"/>
              <a:t>http://42.192.128.154:9500/vul/sqli/sqli_search.php</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搜索型注入</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6" name="文本框 5"/>
          <p:cNvSpPr txBox="1"/>
          <p:nvPr/>
        </p:nvSpPr>
        <p:spPr>
          <a:xfrm>
            <a:off x="6290310" y="2125980"/>
            <a:ext cx="3672840" cy="368300"/>
          </a:xfrm>
          <a:prstGeom prst="rect">
            <a:avLst/>
          </a:prstGeom>
          <a:noFill/>
        </p:spPr>
        <p:txBody>
          <a:bodyPr wrap="square" rtlCol="0" anchor="t">
            <a:spAutoFit/>
          </a:bodyPr>
          <a:p>
            <a:r>
              <a:rPr lang="zh-CN" altLang="en-US"/>
              <a:t>li%' and length(database())=7#</a:t>
            </a:r>
            <a:endParaRPr lang="zh-CN" altLang="en-US"/>
          </a:p>
        </p:txBody>
      </p:sp>
      <p:pic>
        <p:nvPicPr>
          <p:cNvPr id="7" name="图片 6"/>
          <p:cNvPicPr>
            <a:picLocks noChangeAspect="1"/>
          </p:cNvPicPr>
          <p:nvPr/>
        </p:nvPicPr>
        <p:blipFill>
          <a:blip r:embed="rId1"/>
          <a:stretch>
            <a:fillRect/>
          </a:stretch>
        </p:blipFill>
        <p:spPr>
          <a:xfrm>
            <a:off x="428625" y="1019810"/>
            <a:ext cx="5201920" cy="1996440"/>
          </a:xfrm>
          <a:prstGeom prst="rect">
            <a:avLst/>
          </a:prstGeom>
        </p:spPr>
      </p:pic>
      <p:sp>
        <p:nvSpPr>
          <p:cNvPr id="8" name="文本框 7"/>
          <p:cNvSpPr txBox="1"/>
          <p:nvPr/>
        </p:nvSpPr>
        <p:spPr>
          <a:xfrm>
            <a:off x="6290310" y="3016250"/>
            <a:ext cx="4778375" cy="368300"/>
          </a:xfrm>
          <a:prstGeom prst="rect">
            <a:avLst/>
          </a:prstGeom>
          <a:noFill/>
        </p:spPr>
        <p:txBody>
          <a:bodyPr wrap="square" rtlCol="0" anchor="t">
            <a:spAutoFit/>
          </a:bodyPr>
          <a:p>
            <a:r>
              <a:rPr lang="zh-CN" altLang="en-US"/>
              <a:t>and ascii(substr(database(),</a:t>
            </a:r>
            <a:r>
              <a:rPr lang="en-US" altLang="zh-CN"/>
              <a:t>X</a:t>
            </a:r>
            <a:r>
              <a:rPr lang="zh-CN" altLang="en-US"/>
              <a:t>,1))=</a:t>
            </a:r>
            <a:r>
              <a:rPr lang="en-US" altLang="zh-CN"/>
              <a:t>N</a:t>
            </a:r>
            <a:endParaRPr lang="en-US" altLang="zh-CN"/>
          </a:p>
        </p:txBody>
      </p:sp>
      <p:sp>
        <p:nvSpPr>
          <p:cNvPr id="9" name="文本框 8"/>
          <p:cNvSpPr txBox="1"/>
          <p:nvPr/>
        </p:nvSpPr>
        <p:spPr>
          <a:xfrm>
            <a:off x="591820" y="3230245"/>
            <a:ext cx="3704590" cy="1106805"/>
          </a:xfrm>
          <a:prstGeom prst="rect">
            <a:avLst/>
          </a:prstGeom>
          <a:noFill/>
        </p:spPr>
        <p:txBody>
          <a:bodyPr wrap="square" rtlCol="0" anchor="t">
            <a:spAutoFit/>
          </a:bodyPr>
          <a:p>
            <a:r>
              <a:rPr lang="zh-CN" altLang="en-US" sz="2200"/>
              <a:t>X:库名第几位（1-7）</a:t>
            </a:r>
            <a:endParaRPr lang="zh-CN" altLang="en-US" sz="2200"/>
          </a:p>
          <a:p>
            <a:r>
              <a:rPr lang="zh-CN" altLang="en-US" sz="2200"/>
              <a:t>N:该位对应的</a:t>
            </a:r>
            <a:r>
              <a:rPr lang="en-US" altLang="zh-CN" sz="2200"/>
              <a:t>ASCII</a:t>
            </a:r>
            <a:r>
              <a:rPr lang="zh-CN" altLang="en-US" sz="2200"/>
              <a:t>码值</a:t>
            </a:r>
            <a:endParaRPr lang="zh-CN" altLang="en-US" sz="2200"/>
          </a:p>
          <a:p>
            <a:r>
              <a:rPr lang="zh-CN" altLang="en-US" sz="2200"/>
              <a:t>对</a:t>
            </a:r>
            <a:r>
              <a:rPr lang="en-US" altLang="zh-CN" sz="2200"/>
              <a:t>N</a:t>
            </a:r>
            <a:r>
              <a:rPr lang="zh-CN" altLang="en-US" sz="2200"/>
              <a:t>进行尝试（65-122）</a:t>
            </a:r>
            <a:endParaRPr lang="zh-CN" altLang="en-US" sz="2200"/>
          </a:p>
        </p:txBody>
      </p:sp>
      <p:sp>
        <p:nvSpPr>
          <p:cNvPr id="4" name="文本框 3"/>
          <p:cNvSpPr txBox="1"/>
          <p:nvPr/>
        </p:nvSpPr>
        <p:spPr>
          <a:xfrm>
            <a:off x="6290310" y="1272540"/>
            <a:ext cx="5780405" cy="368300"/>
          </a:xfrm>
          <a:prstGeom prst="rect">
            <a:avLst/>
          </a:prstGeom>
          <a:noFill/>
        </p:spPr>
        <p:txBody>
          <a:bodyPr wrap="square" rtlCol="0" anchor="t">
            <a:spAutoFit/>
          </a:bodyPr>
          <a:p>
            <a:r>
              <a:rPr lang="zh-CN" altLang="en-US"/>
              <a:t>http://42.192.128.154:9500/vul/sqli/sqli_search.php</a:t>
            </a:r>
            <a:endParaRPr lang="zh-CN" altLang="en-US"/>
          </a:p>
        </p:txBody>
      </p:sp>
      <p:sp>
        <p:nvSpPr>
          <p:cNvPr id="5" name="文本框 4"/>
          <p:cNvSpPr txBox="1"/>
          <p:nvPr/>
        </p:nvSpPr>
        <p:spPr>
          <a:xfrm>
            <a:off x="6290310" y="3814445"/>
            <a:ext cx="2540000" cy="368300"/>
          </a:xfrm>
          <a:prstGeom prst="rect">
            <a:avLst/>
          </a:prstGeom>
          <a:noFill/>
        </p:spPr>
        <p:txBody>
          <a:bodyPr wrap="square" rtlCol="0" anchor="t">
            <a:spAutoFit/>
          </a:bodyPr>
          <a:p>
            <a:r>
              <a:rPr lang="en-US" altLang="zh-CN"/>
              <a:t>p</a:t>
            </a:r>
            <a:r>
              <a:rPr lang="zh-CN" altLang="en-US"/>
              <a:t>ikachu</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en-US" altLang="zh-CN" dirty="0"/>
              <a:t>SQL</a:t>
            </a:r>
            <a:r>
              <a:rPr lang="zh-CN" altLang="en-US" dirty="0"/>
              <a:t>注入的防范</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10" name="文本框 9"/>
          <p:cNvSpPr txBox="1"/>
          <p:nvPr/>
        </p:nvSpPr>
        <p:spPr>
          <a:xfrm>
            <a:off x="1302385" y="1370330"/>
            <a:ext cx="10488295" cy="3138170"/>
          </a:xfrm>
          <a:prstGeom prst="rect">
            <a:avLst/>
          </a:prstGeom>
          <a:noFill/>
        </p:spPr>
        <p:txBody>
          <a:bodyPr wrap="square" rtlCol="0" anchor="t">
            <a:spAutoFit/>
          </a:bodyPr>
          <a:p>
            <a:pPr fontAlgn="auto">
              <a:lnSpc>
                <a:spcPct val="150000"/>
              </a:lnSpc>
            </a:pPr>
            <a:r>
              <a:rPr lang="en-US" altLang="zh-CN" sz="2200"/>
              <a:t>1</a:t>
            </a:r>
            <a:r>
              <a:rPr lang="zh-CN" altLang="en-US" sz="2200"/>
              <a:t>、在后台对用户输入进行检查。</a:t>
            </a:r>
            <a:endParaRPr lang="zh-CN" altLang="en-US" sz="2200"/>
          </a:p>
          <a:p>
            <a:pPr fontAlgn="auto">
              <a:lnSpc>
                <a:spcPct val="150000"/>
              </a:lnSpc>
            </a:pPr>
            <a:r>
              <a:rPr lang="en-US" altLang="zh-CN" sz="2200"/>
              <a:t>2</a:t>
            </a:r>
            <a:r>
              <a:rPr lang="zh-CN" altLang="en-US" sz="2200"/>
              <a:t>、数据库表名列名不要用常用的字符。特别是存储用户名和密码的表名、字段名。</a:t>
            </a:r>
            <a:endParaRPr lang="zh-CN" altLang="en-US" sz="2200"/>
          </a:p>
          <a:p>
            <a:pPr fontAlgn="auto">
              <a:lnSpc>
                <a:spcPct val="150000"/>
              </a:lnSpc>
            </a:pPr>
            <a:r>
              <a:rPr lang="en-US" altLang="zh-CN" sz="2200"/>
              <a:t>3</a:t>
            </a:r>
            <a:r>
              <a:rPr lang="zh-CN" altLang="en-US" sz="2200"/>
              <a:t>、网站后台管理目录和登录文件名要使用不常用的字符。</a:t>
            </a:r>
            <a:endParaRPr lang="zh-CN" altLang="en-US" sz="2200"/>
          </a:p>
          <a:p>
            <a:pPr fontAlgn="auto">
              <a:lnSpc>
                <a:spcPct val="150000"/>
              </a:lnSpc>
            </a:pPr>
            <a:r>
              <a:rPr lang="en-US" altLang="zh-CN" sz="2200"/>
              <a:t>4</a:t>
            </a:r>
            <a:r>
              <a:rPr lang="zh-CN" altLang="en-US" sz="2200"/>
              <a:t>、如果一定要使用</a:t>
            </a:r>
            <a:r>
              <a:rPr lang="en-US" altLang="zh-CN" sz="2200"/>
              <a:t>SQL</a:t>
            </a:r>
            <a:r>
              <a:rPr lang="zh-CN" altLang="en-US" sz="2200"/>
              <a:t>语句，那么用标准的方式组建</a:t>
            </a:r>
            <a:r>
              <a:rPr lang="en-US" altLang="zh-CN" sz="2200"/>
              <a:t>SQL</a:t>
            </a:r>
            <a:r>
              <a:rPr lang="zh-CN" altLang="en-US" sz="2200"/>
              <a:t>语句，例如</a:t>
            </a:r>
            <a:r>
              <a:rPr lang="en-US" altLang="zh-CN" sz="2200"/>
              <a:t>par</a:t>
            </a:r>
            <a:r>
              <a:rPr lang="zh-CN" altLang="en-US" sz="2200"/>
              <a:t>，避免用字符串去拼接</a:t>
            </a:r>
            <a:r>
              <a:rPr lang="en-US" altLang="zh-CN" sz="2200"/>
              <a:t>SQL</a:t>
            </a:r>
            <a:r>
              <a:rPr lang="zh-CN" altLang="en-US" sz="2200"/>
              <a:t>语句。</a:t>
            </a:r>
            <a:endParaRPr lang="zh-CN" altLang="en-US" sz="2200"/>
          </a:p>
          <a:p>
            <a:pPr fontAlgn="auto">
              <a:lnSpc>
                <a:spcPct val="150000"/>
              </a:lnSpc>
            </a:pPr>
            <a:r>
              <a:rPr lang="en-US" altLang="zh-CN" sz="2200"/>
              <a:t>5</a:t>
            </a:r>
            <a:r>
              <a:rPr lang="zh-CN" altLang="en-US" sz="2200"/>
              <a:t>、减少数据库信息的外露</a:t>
            </a:r>
            <a:endParaRPr lang="zh-CN" altLang="en-US" sz="2200"/>
          </a:p>
        </p:txBody>
      </p:sp>
      <p:sp>
        <p:nvSpPr>
          <p:cNvPr id="11" name="文本框 10"/>
          <p:cNvSpPr txBox="1"/>
          <p:nvPr/>
        </p:nvSpPr>
        <p:spPr>
          <a:xfrm>
            <a:off x="1302385" y="4603115"/>
            <a:ext cx="6946900" cy="1938020"/>
          </a:xfrm>
          <a:prstGeom prst="rect">
            <a:avLst/>
          </a:prstGeom>
          <a:noFill/>
        </p:spPr>
        <p:txBody>
          <a:bodyPr wrap="square" rtlCol="0" anchor="t">
            <a:spAutoFit/>
          </a:bodyPr>
          <a:p>
            <a:r>
              <a:rPr lang="zh-CN" altLang="en-US" sz="2000"/>
              <a:t>String sq = "delete from table1 where id=? and name=?"</a:t>
            </a:r>
            <a:endParaRPr lang="zh-CN" altLang="en-US" sz="2000"/>
          </a:p>
          <a:p>
            <a:r>
              <a:rPr lang="zh-CN" altLang="en-US" sz="2000"/>
              <a:t>PreparedStatement ps = con.prepareStatement(sq);  </a:t>
            </a:r>
            <a:endParaRPr lang="zh-CN" altLang="en-US" sz="2000"/>
          </a:p>
          <a:p>
            <a:r>
              <a:rPr lang="zh-CN" altLang="en-US" sz="2000"/>
              <a:t>ps.setString(1,"03");</a:t>
            </a:r>
            <a:endParaRPr lang="zh-CN" altLang="en-US" sz="2000"/>
          </a:p>
          <a:p>
            <a:r>
              <a:rPr lang="zh-CN" altLang="en-US" sz="2000"/>
              <a:t>ps.setString(2,"mao");  </a:t>
            </a:r>
            <a:endParaRPr lang="zh-CN" altLang="en-US" sz="2000"/>
          </a:p>
          <a:p>
            <a:r>
              <a:rPr lang="zh-CN" altLang="en-US" sz="2000"/>
              <a:t>ps.execute();    </a:t>
            </a:r>
            <a:endParaRPr lang="zh-CN" altLang="en-US" sz="2000"/>
          </a:p>
          <a:p>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反序列化漏洞</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5" name="图片 4"/>
          <p:cNvPicPr>
            <a:picLocks noChangeAspect="1"/>
          </p:cNvPicPr>
          <p:nvPr/>
        </p:nvPicPr>
        <p:blipFill>
          <a:blip r:embed="rId1"/>
          <a:stretch>
            <a:fillRect/>
          </a:stretch>
        </p:blipFill>
        <p:spPr>
          <a:xfrm>
            <a:off x="379730" y="1254760"/>
            <a:ext cx="5692775" cy="3637280"/>
          </a:xfrm>
          <a:prstGeom prst="rect">
            <a:avLst/>
          </a:prstGeom>
        </p:spPr>
      </p:pic>
      <p:sp>
        <p:nvSpPr>
          <p:cNvPr id="10" name="文本框 9"/>
          <p:cNvSpPr txBox="1"/>
          <p:nvPr/>
        </p:nvSpPr>
        <p:spPr>
          <a:xfrm>
            <a:off x="6080760" y="3335020"/>
            <a:ext cx="5273040" cy="706755"/>
          </a:xfrm>
          <a:prstGeom prst="rect">
            <a:avLst/>
          </a:prstGeom>
          <a:noFill/>
        </p:spPr>
        <p:txBody>
          <a:bodyPr wrap="square" rtlCol="0" anchor="t">
            <a:spAutoFit/>
          </a:bodyPr>
          <a:p>
            <a:r>
              <a:rPr lang="zh-CN" altLang="en-US" sz="2000"/>
              <a:t>O:1:"S":1:{s:4:"test";s:29:"&lt;script&gt;alert('xss')&lt;/script&gt;";}</a:t>
            </a:r>
            <a:endParaRPr lang="zh-CN" altLang="en-US" sz="2000"/>
          </a:p>
        </p:txBody>
      </p:sp>
      <p:sp>
        <p:nvSpPr>
          <p:cNvPr id="11" name="文本框 10"/>
          <p:cNvSpPr txBox="1"/>
          <p:nvPr/>
        </p:nvSpPr>
        <p:spPr>
          <a:xfrm>
            <a:off x="6072505" y="2630170"/>
            <a:ext cx="6153785" cy="398780"/>
          </a:xfrm>
          <a:prstGeom prst="rect">
            <a:avLst/>
          </a:prstGeom>
          <a:noFill/>
        </p:spPr>
        <p:txBody>
          <a:bodyPr wrap="square" rtlCol="0" anchor="t">
            <a:spAutoFit/>
          </a:bodyPr>
          <a:p>
            <a:r>
              <a:rPr lang="zh-CN" altLang="en-US" sz="2000">
                <a:sym typeface="+mn-ea"/>
              </a:rPr>
              <a:t>O:1:"S":1:{s:4:"test";s:</a:t>
            </a:r>
            <a:r>
              <a:rPr lang="en-US" altLang="zh-CN" sz="2000">
                <a:sym typeface="+mn-ea"/>
              </a:rPr>
              <a:t>7</a:t>
            </a:r>
            <a:r>
              <a:rPr lang="zh-CN" altLang="en-US" sz="2000">
                <a:sym typeface="+mn-ea"/>
              </a:rPr>
              <a:t>:"</a:t>
            </a:r>
            <a:r>
              <a:rPr lang="en-US" altLang="zh-CN" sz="2000">
                <a:sym typeface="+mn-ea"/>
              </a:rPr>
              <a:t>content</a:t>
            </a:r>
            <a:r>
              <a:rPr lang="zh-CN" altLang="en-US" sz="2000">
                <a:sym typeface="+mn-ea"/>
              </a:rPr>
              <a:t>";}</a:t>
            </a:r>
            <a:endParaRPr lang="zh-CN" altLang="en-US" sz="2000">
              <a:sym typeface="+mn-ea"/>
            </a:endParaRPr>
          </a:p>
        </p:txBody>
      </p:sp>
      <p:sp>
        <p:nvSpPr>
          <p:cNvPr id="12" name="文本框 11"/>
          <p:cNvSpPr txBox="1"/>
          <p:nvPr/>
        </p:nvSpPr>
        <p:spPr>
          <a:xfrm>
            <a:off x="6072505" y="1905635"/>
            <a:ext cx="6017895" cy="398780"/>
          </a:xfrm>
          <a:prstGeom prst="rect">
            <a:avLst/>
          </a:prstGeom>
          <a:noFill/>
        </p:spPr>
        <p:txBody>
          <a:bodyPr wrap="square" rtlCol="0" anchor="t">
            <a:spAutoFit/>
          </a:bodyPr>
          <a:p>
            <a:r>
              <a:rPr lang="zh-CN" altLang="en-US" sz="2000">
                <a:sym typeface="+mn-ea"/>
              </a:rPr>
              <a:t>O:1:"S":1:{s:4:"test";s:</a:t>
            </a:r>
            <a:r>
              <a:rPr lang="en-US" altLang="zh-CN" sz="2000">
                <a:sym typeface="+mn-ea"/>
              </a:rPr>
              <a:t>6</a:t>
            </a:r>
            <a:r>
              <a:rPr lang="zh-CN" altLang="en-US" sz="2000">
                <a:sym typeface="+mn-ea"/>
              </a:rPr>
              <a:t>:"</a:t>
            </a:r>
            <a:r>
              <a:rPr lang="en-US" altLang="zh-CN" sz="2000">
                <a:sym typeface="+mn-ea"/>
              </a:rPr>
              <a:t>content</a:t>
            </a:r>
            <a:r>
              <a:rPr lang="zh-CN" altLang="en-US" sz="2000">
                <a:sym typeface="+mn-ea"/>
              </a:rPr>
              <a:t>";}</a:t>
            </a:r>
            <a:endParaRPr lang="zh-CN" altLang="en-US" sz="2000">
              <a:sym typeface="+mn-ea"/>
            </a:endParaRPr>
          </a:p>
        </p:txBody>
      </p:sp>
      <p:sp>
        <p:nvSpPr>
          <p:cNvPr id="4" name="文本框 3"/>
          <p:cNvSpPr txBox="1"/>
          <p:nvPr/>
        </p:nvSpPr>
        <p:spPr>
          <a:xfrm>
            <a:off x="6072505" y="1254760"/>
            <a:ext cx="6153785" cy="368300"/>
          </a:xfrm>
          <a:prstGeom prst="rect">
            <a:avLst/>
          </a:prstGeom>
          <a:noFill/>
        </p:spPr>
        <p:txBody>
          <a:bodyPr wrap="square" rtlCol="0" anchor="t">
            <a:spAutoFit/>
          </a:bodyPr>
          <a:p>
            <a:r>
              <a:rPr lang="zh-CN" altLang="en-US"/>
              <a:t>http://42.192.128.154:9500/vul/unserilization/unser.php</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漏洞的相同之处</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8" name="图片 7"/>
          <p:cNvPicPr>
            <a:picLocks noChangeAspect="1"/>
          </p:cNvPicPr>
          <p:nvPr/>
        </p:nvPicPr>
        <p:blipFill>
          <a:blip r:embed="rId1"/>
          <a:srcRect l="36632" t="30451" r="1200" b="3289"/>
          <a:stretch>
            <a:fillRect/>
          </a:stretch>
        </p:blipFill>
        <p:spPr>
          <a:xfrm>
            <a:off x="1028700" y="3160395"/>
            <a:ext cx="3750310" cy="2238375"/>
          </a:xfrm>
          <a:prstGeom prst="rect">
            <a:avLst/>
          </a:prstGeom>
        </p:spPr>
      </p:pic>
      <p:pic>
        <p:nvPicPr>
          <p:cNvPr id="9" name="图片 8"/>
          <p:cNvPicPr>
            <a:picLocks noChangeAspect="1"/>
          </p:cNvPicPr>
          <p:nvPr/>
        </p:nvPicPr>
        <p:blipFill>
          <a:blip r:embed="rId2"/>
          <a:srcRect l="39034" t="30682" r="848" b="1932"/>
          <a:stretch>
            <a:fillRect/>
          </a:stretch>
        </p:blipFill>
        <p:spPr>
          <a:xfrm>
            <a:off x="6957060" y="3104515"/>
            <a:ext cx="3557905" cy="2259330"/>
          </a:xfrm>
          <a:prstGeom prst="rect">
            <a:avLst/>
          </a:prstGeom>
        </p:spPr>
      </p:pic>
      <p:sp>
        <p:nvSpPr>
          <p:cNvPr id="4" name="文本框 3"/>
          <p:cNvSpPr txBox="1"/>
          <p:nvPr/>
        </p:nvSpPr>
        <p:spPr>
          <a:xfrm>
            <a:off x="1051560" y="1999615"/>
            <a:ext cx="2540000" cy="368300"/>
          </a:xfrm>
          <a:prstGeom prst="rect">
            <a:avLst/>
          </a:prstGeom>
          <a:noFill/>
        </p:spPr>
        <p:txBody>
          <a:bodyPr wrap="square" rtlCol="0" anchor="t">
            <a:spAutoFit/>
          </a:bodyPr>
          <a:p>
            <a:r>
              <a:rPr lang="zh-CN" altLang="en-US"/>
              <a:t>$_GET['submit']</a:t>
            </a:r>
            <a:endParaRPr lang="zh-CN" altLang="en-US"/>
          </a:p>
        </p:txBody>
      </p:sp>
      <p:sp>
        <p:nvSpPr>
          <p:cNvPr id="5" name="文本框 4"/>
          <p:cNvSpPr txBox="1"/>
          <p:nvPr/>
        </p:nvSpPr>
        <p:spPr>
          <a:xfrm>
            <a:off x="7071360" y="2367915"/>
            <a:ext cx="2540000" cy="368300"/>
          </a:xfrm>
          <a:prstGeom prst="rect">
            <a:avLst/>
          </a:prstGeom>
          <a:noFill/>
        </p:spPr>
        <p:txBody>
          <a:bodyPr wrap="square" rtlCol="0" anchor="t">
            <a:spAutoFit/>
          </a:bodyPr>
          <a:p>
            <a:r>
              <a:rPr lang="zh-CN" altLang="en-US"/>
              <a:t>execute($link, $query)</a:t>
            </a:r>
            <a:endParaRPr lang="zh-CN" altLang="en-US"/>
          </a:p>
        </p:txBody>
      </p:sp>
      <p:sp>
        <p:nvSpPr>
          <p:cNvPr id="6" name="文本框 5"/>
          <p:cNvSpPr txBox="1"/>
          <p:nvPr/>
        </p:nvSpPr>
        <p:spPr>
          <a:xfrm>
            <a:off x="7071360" y="1999615"/>
            <a:ext cx="2540000" cy="368300"/>
          </a:xfrm>
          <a:prstGeom prst="rect">
            <a:avLst/>
          </a:prstGeom>
          <a:noFill/>
        </p:spPr>
        <p:txBody>
          <a:bodyPr wrap="square" rtlCol="0" anchor="t">
            <a:spAutoFit/>
          </a:bodyPr>
          <a:p>
            <a:r>
              <a:rPr lang="zh-CN" altLang="en-US"/>
              <a:t>&lt;?php echo $html;?&gt;</a:t>
            </a:r>
            <a:endParaRPr lang="zh-CN" altLang="en-US"/>
          </a:p>
        </p:txBody>
      </p:sp>
      <p:sp>
        <p:nvSpPr>
          <p:cNvPr id="7" name="右箭头 6"/>
          <p:cNvSpPr/>
          <p:nvPr/>
        </p:nvSpPr>
        <p:spPr>
          <a:xfrm>
            <a:off x="5127625" y="2892425"/>
            <a:ext cx="1725295" cy="83947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051560" y="2367915"/>
            <a:ext cx="2540000" cy="368300"/>
          </a:xfrm>
          <a:prstGeom prst="rect">
            <a:avLst/>
          </a:prstGeom>
          <a:noFill/>
        </p:spPr>
        <p:txBody>
          <a:bodyPr wrap="square" rtlCol="0" anchor="t">
            <a:spAutoFit/>
          </a:bodyPr>
          <a:p>
            <a:r>
              <a:rPr lang="en-US" altLang="zh-CN"/>
              <a:t>readObject();</a:t>
            </a:r>
            <a:endParaRPr lang="en-US" altLang="zh-CN"/>
          </a:p>
        </p:txBody>
      </p:sp>
      <p:sp>
        <p:nvSpPr>
          <p:cNvPr id="12" name="文本框 11"/>
          <p:cNvSpPr txBox="1"/>
          <p:nvPr/>
        </p:nvSpPr>
        <p:spPr>
          <a:xfrm>
            <a:off x="1051560" y="2736215"/>
            <a:ext cx="2540000" cy="368300"/>
          </a:xfrm>
          <a:prstGeom prst="rect">
            <a:avLst/>
          </a:prstGeom>
          <a:noFill/>
        </p:spPr>
        <p:txBody>
          <a:bodyPr wrap="square" rtlCol="0" anchor="t">
            <a:spAutoFit/>
          </a:bodyPr>
          <a:p>
            <a:r>
              <a:rPr lang="en-US" altLang="zh-CN"/>
              <a:t>hashCode();</a:t>
            </a:r>
            <a:endParaRPr lang="en-US" altLang="zh-CN"/>
          </a:p>
        </p:txBody>
      </p:sp>
      <p:sp>
        <p:nvSpPr>
          <p:cNvPr id="13" name="文本框 12"/>
          <p:cNvSpPr txBox="1"/>
          <p:nvPr/>
        </p:nvSpPr>
        <p:spPr>
          <a:xfrm>
            <a:off x="7071360" y="2736215"/>
            <a:ext cx="2540000" cy="368300"/>
          </a:xfrm>
          <a:prstGeom prst="rect">
            <a:avLst/>
          </a:prstGeom>
          <a:noFill/>
        </p:spPr>
        <p:txBody>
          <a:bodyPr wrap="square" rtlCol="0" anchor="t">
            <a:spAutoFit/>
          </a:bodyPr>
          <a:p>
            <a:r>
              <a:rPr lang="en-US" altLang="zh-CN"/>
              <a:t>Runtime.exec();</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想到一种检测方法</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7" name="文本框 6"/>
          <p:cNvSpPr txBox="1"/>
          <p:nvPr/>
        </p:nvSpPr>
        <p:spPr>
          <a:xfrm>
            <a:off x="1059815" y="1134745"/>
            <a:ext cx="10063480" cy="5169535"/>
          </a:xfrm>
          <a:prstGeom prst="rect">
            <a:avLst/>
          </a:prstGeom>
          <a:noFill/>
        </p:spPr>
        <p:txBody>
          <a:bodyPr wrap="square" rtlCol="0" anchor="t">
            <a:spAutoFit/>
          </a:bodyPr>
          <a:p>
            <a:pPr fontAlgn="auto">
              <a:lnSpc>
                <a:spcPct val="150000"/>
              </a:lnSpc>
            </a:pPr>
            <a:r>
              <a:rPr lang="en-US" altLang="zh-CN" sz="2200"/>
              <a:t>1</a:t>
            </a:r>
            <a:r>
              <a:rPr lang="zh-CN" altLang="en-US" sz="2200"/>
              <a:t>、反序列化漏洞的挖掘，本质上就是一个已知source和sink，如何走通整个调用流程的问题。在这里的source，可以包括</a:t>
            </a:r>
            <a:endParaRPr lang="zh-CN" altLang="en-US" sz="2200"/>
          </a:p>
          <a:p>
            <a:pPr fontAlgn="auto">
              <a:lnSpc>
                <a:spcPct val="150000"/>
              </a:lnSpc>
            </a:pPr>
            <a:r>
              <a:rPr lang="zh-CN" altLang="en-US" sz="2200"/>
              <a:t>    Java原生的反序列化，即通过ObjectInputStream.readObject()，处理二进制格式内容，得到Java对象</a:t>
            </a:r>
            <a:endParaRPr lang="zh-CN" altLang="en-US" sz="2200"/>
          </a:p>
          <a:p>
            <a:pPr fontAlgn="auto">
              <a:lnSpc>
                <a:spcPct val="150000"/>
              </a:lnSpc>
            </a:pPr>
            <a:r>
              <a:rPr lang="zh-CN" altLang="en-US" sz="2200"/>
              <a:t>    专有格式的反序列化，例如通过Fastjson, Xstream等第三方库，处理json, xml等格式内容，得到Java对象</a:t>
            </a:r>
            <a:endParaRPr lang="zh-CN" altLang="en-US" sz="2200"/>
          </a:p>
          <a:p>
            <a:pPr fontAlgn="auto">
              <a:lnSpc>
                <a:spcPct val="150000"/>
              </a:lnSpc>
            </a:pPr>
            <a:r>
              <a:rPr lang="en-US" altLang="zh-CN" sz="2200"/>
              <a:t>2</a:t>
            </a:r>
            <a:r>
              <a:rPr lang="zh-CN" altLang="en-US" sz="2200"/>
              <a:t>、而要执行的目标sink，可以包括：</a:t>
            </a:r>
            <a:endParaRPr lang="zh-CN" altLang="en-US" sz="2200"/>
          </a:p>
          <a:p>
            <a:pPr fontAlgn="auto">
              <a:lnSpc>
                <a:spcPct val="150000"/>
              </a:lnSpc>
            </a:pPr>
            <a:r>
              <a:rPr lang="zh-CN" altLang="en-US" sz="2200"/>
              <a:t>    Runtime.exec()</a:t>
            </a:r>
            <a:endParaRPr lang="zh-CN" altLang="en-US" sz="2200"/>
          </a:p>
          <a:p>
            <a:pPr fontAlgn="auto">
              <a:lnSpc>
                <a:spcPct val="150000"/>
              </a:lnSpc>
            </a:pPr>
            <a:r>
              <a:rPr lang="zh-CN" altLang="en-US" sz="2200"/>
              <a:t>    Method.invoke()</a:t>
            </a:r>
            <a:endParaRPr lang="zh-CN" altLang="en-US" sz="2200"/>
          </a:p>
          <a:p>
            <a:pPr fontAlgn="auto">
              <a:lnSpc>
                <a:spcPct val="150000"/>
              </a:lnSpc>
            </a:pPr>
            <a:r>
              <a:rPr lang="zh-CN" altLang="en-US" sz="2200"/>
              <a:t>    RMI/JNDI/JRMP等</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normAutofit/>
          </a:bodyPr>
          <a:lstStyle/>
          <a:p>
            <a:r>
              <a:rPr lang="zh-CN" altLang="en-US" dirty="0"/>
              <a:t>问题</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5" name="图片 4"/>
          <p:cNvPicPr>
            <a:picLocks noChangeAspect="1"/>
          </p:cNvPicPr>
          <p:nvPr/>
        </p:nvPicPr>
        <p:blipFill>
          <a:blip r:embed="rId1"/>
          <a:stretch>
            <a:fillRect/>
          </a:stretch>
        </p:blipFill>
        <p:spPr>
          <a:xfrm>
            <a:off x="1014730" y="1110615"/>
            <a:ext cx="9629140" cy="1075690"/>
          </a:xfrm>
          <a:prstGeom prst="rect">
            <a:avLst/>
          </a:prstGeom>
        </p:spPr>
      </p:pic>
      <p:pic>
        <p:nvPicPr>
          <p:cNvPr id="6" name="图片 5"/>
          <p:cNvPicPr>
            <a:picLocks noChangeAspect="1"/>
          </p:cNvPicPr>
          <p:nvPr/>
        </p:nvPicPr>
        <p:blipFill>
          <a:blip r:embed="rId2"/>
          <a:stretch>
            <a:fillRect/>
          </a:stretch>
        </p:blipFill>
        <p:spPr>
          <a:xfrm>
            <a:off x="1014730" y="2273935"/>
            <a:ext cx="4909185" cy="3677920"/>
          </a:xfrm>
          <a:prstGeom prst="rect">
            <a:avLst/>
          </a:prstGeom>
        </p:spPr>
      </p:pic>
      <p:pic>
        <p:nvPicPr>
          <p:cNvPr id="8" name="图片 7"/>
          <p:cNvPicPr>
            <a:picLocks noChangeAspect="1"/>
          </p:cNvPicPr>
          <p:nvPr/>
        </p:nvPicPr>
        <p:blipFill>
          <a:blip r:embed="rId3"/>
          <a:stretch>
            <a:fillRect/>
          </a:stretch>
        </p:blipFill>
        <p:spPr>
          <a:xfrm>
            <a:off x="6598285" y="2186305"/>
            <a:ext cx="4045585" cy="908685"/>
          </a:xfrm>
          <a:prstGeom prst="rect">
            <a:avLst/>
          </a:prstGeom>
        </p:spPr>
      </p:pic>
      <p:sp>
        <p:nvSpPr>
          <p:cNvPr id="10" name="文本框 9"/>
          <p:cNvSpPr txBox="1"/>
          <p:nvPr/>
        </p:nvSpPr>
        <p:spPr>
          <a:xfrm>
            <a:off x="6598285" y="3651885"/>
            <a:ext cx="4928870" cy="1614805"/>
          </a:xfrm>
          <a:prstGeom prst="rect">
            <a:avLst/>
          </a:prstGeom>
          <a:noFill/>
        </p:spPr>
        <p:txBody>
          <a:bodyPr wrap="square" rtlCol="0" anchor="t">
            <a:spAutoFit/>
          </a:bodyPr>
          <a:p>
            <a:pPr fontAlgn="auto">
              <a:lnSpc>
                <a:spcPct val="150000"/>
              </a:lnSpc>
            </a:pPr>
            <a:r>
              <a:rPr lang="zh-CN" altLang="en-US" sz="2200"/>
              <a:t>判断一个入口参数是否在执行过程中是否经过了一些过滤，导致即使到达了</a:t>
            </a:r>
            <a:r>
              <a:rPr lang="en-US" altLang="zh-CN" sz="2200"/>
              <a:t>sink</a:t>
            </a:r>
            <a:r>
              <a:rPr lang="zh-CN" altLang="en-US" sz="2200"/>
              <a:t>，也无法触发漏洞</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3388611" cy="682623"/>
          </a:xfrm>
        </p:spPr>
        <p:txBody>
          <a:bodyPr/>
          <a:lstStyle/>
          <a:p>
            <a:r>
              <a:rPr lang="zh-CN" altLang="en-US" dirty="0"/>
              <a:t>污点分析定义</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4" name="文本框 3"/>
          <p:cNvSpPr txBox="1"/>
          <p:nvPr/>
        </p:nvSpPr>
        <p:spPr>
          <a:xfrm>
            <a:off x="1125220" y="1519555"/>
            <a:ext cx="9942195" cy="4661535"/>
          </a:xfrm>
          <a:prstGeom prst="rect">
            <a:avLst/>
          </a:prstGeom>
          <a:noFill/>
        </p:spPr>
        <p:txBody>
          <a:bodyPr wrap="square" rtlCol="0" anchor="t">
            <a:spAutoFit/>
          </a:bodyPr>
          <a:p>
            <a:pPr fontAlgn="auto">
              <a:lnSpc>
                <a:spcPct val="150000"/>
              </a:lnSpc>
            </a:pPr>
            <a:r>
              <a:rPr lang="zh-CN" altLang="en-US" sz="2200"/>
              <a:t>污点分析可以抽象成一个三元组&lt;sources,sinks,sanitizers&gt;的形式,其中,</a:t>
            </a:r>
            <a:endParaRPr lang="zh-CN" altLang="en-US" sz="2200"/>
          </a:p>
          <a:p>
            <a:pPr fontAlgn="auto">
              <a:lnSpc>
                <a:spcPct val="150000"/>
              </a:lnSpc>
            </a:pPr>
            <a:r>
              <a:rPr lang="zh-CN" altLang="en-US" sz="2200"/>
              <a:t>    </a:t>
            </a:r>
            <a:r>
              <a:rPr lang="en-US" altLang="zh-CN" sz="2200"/>
              <a:t>1</a:t>
            </a:r>
            <a:r>
              <a:rPr lang="zh-CN" altLang="en-US" sz="2200"/>
              <a:t>、source 即污点源,代表直接引入不受信任的数据或者机密数据到系统中</a:t>
            </a:r>
            <a:endParaRPr lang="zh-CN" altLang="en-US" sz="2200"/>
          </a:p>
          <a:p>
            <a:pPr fontAlgn="auto">
              <a:lnSpc>
                <a:spcPct val="150000"/>
              </a:lnSpc>
            </a:pPr>
            <a:r>
              <a:rPr lang="zh-CN" altLang="en-US" sz="2200"/>
              <a:t>    </a:t>
            </a:r>
            <a:r>
              <a:rPr lang="en-US" altLang="zh-CN" sz="2200"/>
              <a:t>2</a:t>
            </a:r>
            <a:r>
              <a:rPr lang="zh-CN" altLang="en-US" sz="2200"/>
              <a:t>、sink 即污点汇聚点,代表直接产生安全敏感操作(违反数据完整性)或者泄露隐私数据到外界(违反数据保密性)。</a:t>
            </a:r>
            <a:endParaRPr lang="zh-CN" altLang="en-US" sz="2200"/>
          </a:p>
          <a:p>
            <a:pPr fontAlgn="auto">
              <a:lnSpc>
                <a:spcPct val="150000"/>
              </a:lnSpc>
            </a:pPr>
            <a:r>
              <a:rPr lang="zh-CN" altLang="en-US" sz="2200"/>
              <a:t>    </a:t>
            </a:r>
            <a:r>
              <a:rPr lang="en-US" altLang="zh-CN" sz="2200"/>
              <a:t>3</a:t>
            </a:r>
            <a:r>
              <a:rPr lang="zh-CN" altLang="en-US" sz="2200"/>
              <a:t>、sanitizer 即无害处理,代表通过数据加密或者移除危害操作等手段使数据传播不再对软件系统的信息安全产生危害。</a:t>
            </a:r>
            <a:endParaRPr lang="zh-CN" altLang="en-US" sz="2200"/>
          </a:p>
          <a:p>
            <a:pPr fontAlgn="auto">
              <a:lnSpc>
                <a:spcPct val="150000"/>
              </a:lnSpc>
            </a:pPr>
            <a:r>
              <a:rPr lang="zh-CN" altLang="en-US" sz="2200"/>
              <a:t>    污点分析就是分析程序中由污点源引入的数据是否能够不经无害处理,而直接传播到污点汇聚点.如果不能,说明系统是信息流安全的;否则,说明系统产生了隐私数据泄露或危险数据操作等安全问题。</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normAutofit/>
          </a:bodyPr>
          <a:lstStyle/>
          <a:p>
            <a:r>
              <a:rPr lang="zh-CN" altLang="en-US" dirty="0"/>
              <a:t>污点分析过程</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5" name="图片 4"/>
          <p:cNvPicPr>
            <a:picLocks noChangeAspect="1"/>
          </p:cNvPicPr>
          <p:nvPr/>
        </p:nvPicPr>
        <p:blipFill>
          <a:blip r:embed="rId1"/>
          <a:srcRect b="14454"/>
          <a:stretch>
            <a:fillRect/>
          </a:stretch>
        </p:blipFill>
        <p:spPr>
          <a:xfrm>
            <a:off x="4114165" y="1628775"/>
            <a:ext cx="7656195" cy="3600450"/>
          </a:xfrm>
          <a:prstGeom prst="rect">
            <a:avLst/>
          </a:prstGeom>
        </p:spPr>
      </p:pic>
      <p:sp>
        <p:nvSpPr>
          <p:cNvPr id="4" name="文本框 3"/>
          <p:cNvSpPr txBox="1"/>
          <p:nvPr/>
        </p:nvSpPr>
        <p:spPr>
          <a:xfrm>
            <a:off x="716915" y="2621915"/>
            <a:ext cx="3239135" cy="1614805"/>
          </a:xfrm>
          <a:prstGeom prst="rect">
            <a:avLst/>
          </a:prstGeom>
          <a:noFill/>
        </p:spPr>
        <p:txBody>
          <a:bodyPr wrap="square" rtlCol="0" anchor="t">
            <a:spAutoFit/>
          </a:bodyPr>
          <a:p>
            <a:pPr fontAlgn="auto">
              <a:lnSpc>
                <a:spcPct val="150000"/>
              </a:lnSpc>
            </a:pPr>
            <a:r>
              <a:rPr lang="en-US" altLang="zh-CN" sz="2200"/>
              <a:t>1</a:t>
            </a:r>
            <a:r>
              <a:rPr lang="zh-CN" altLang="en-US" sz="2200"/>
              <a:t>、识别污点源和汇聚点</a:t>
            </a:r>
            <a:endParaRPr lang="zh-CN" altLang="en-US" sz="2200"/>
          </a:p>
          <a:p>
            <a:pPr fontAlgn="auto">
              <a:lnSpc>
                <a:spcPct val="150000"/>
              </a:lnSpc>
            </a:pPr>
            <a:r>
              <a:rPr lang="en-US" altLang="zh-CN" sz="2200"/>
              <a:t>2</a:t>
            </a:r>
            <a:r>
              <a:rPr lang="zh-CN" altLang="en-US" sz="2200"/>
              <a:t>、污点传播分析</a:t>
            </a:r>
            <a:endParaRPr lang="zh-CN" altLang="en-US" sz="2200"/>
          </a:p>
          <a:p>
            <a:pPr fontAlgn="auto">
              <a:lnSpc>
                <a:spcPct val="150000"/>
              </a:lnSpc>
            </a:pPr>
            <a:r>
              <a:rPr lang="en-US" altLang="zh-CN" sz="2200"/>
              <a:t>3</a:t>
            </a:r>
            <a:r>
              <a:rPr lang="zh-CN" altLang="en-US" sz="2200"/>
              <a:t>、无害处理</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识别污染源和汇聚点</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20" name="文本框 19"/>
          <p:cNvSpPr txBox="1"/>
          <p:nvPr/>
        </p:nvSpPr>
        <p:spPr>
          <a:xfrm>
            <a:off x="1613535" y="1019810"/>
            <a:ext cx="8964930" cy="3138170"/>
          </a:xfrm>
          <a:prstGeom prst="rect">
            <a:avLst/>
          </a:prstGeom>
          <a:noFill/>
        </p:spPr>
        <p:txBody>
          <a:bodyPr wrap="square" rtlCol="0">
            <a:spAutoFit/>
          </a:bodyPr>
          <a:lstStyle/>
          <a:p>
            <a:pPr fontAlgn="auto">
              <a:lnSpc>
                <a:spcPct val="150000"/>
              </a:lnSpc>
            </a:pPr>
            <a:r>
              <a:rPr lang="en-US" altLang="zh-CN" sz="2200" dirty="0"/>
              <a:t>    </a:t>
            </a:r>
            <a:r>
              <a:rPr lang="zh-CN" altLang="en-US" sz="2200" dirty="0"/>
              <a:t>识别污点源和污点汇聚点是污点分析的前提。目前，在不同的应用程序中识别污点源和汇聚点的方法各不相同，缺乏通用方法的原因一方面来自系统模型、编程语言之间的差异。另一方面，污点分析关注的安全漏洞类型不同，也会导致对污点源和污点汇聚点的收集方法迥异.</a:t>
            </a:r>
            <a:endParaRPr lang="zh-CN" altLang="en-US" sz="2200" dirty="0"/>
          </a:p>
          <a:p>
            <a:pPr fontAlgn="auto">
              <a:lnSpc>
                <a:spcPct val="150000"/>
              </a:lnSpc>
            </a:pPr>
            <a:r>
              <a:rPr lang="zh-CN" altLang="en-US" sz="2200" dirty="0"/>
              <a:t>下表所示为在 Web 应用程序漏洞检测中的污点源示例,它们是 Web 框架中关键对象的属性。</a:t>
            </a:r>
            <a:endParaRPr lang="zh-CN" altLang="en-US" sz="2200" dirty="0"/>
          </a:p>
        </p:txBody>
      </p:sp>
      <p:pic>
        <p:nvPicPr>
          <p:cNvPr id="4" name="图片 3"/>
          <p:cNvPicPr>
            <a:picLocks noChangeAspect="1"/>
          </p:cNvPicPr>
          <p:nvPr/>
        </p:nvPicPr>
        <p:blipFill>
          <a:blip r:embed="rId1"/>
          <a:srcRect t="25940"/>
          <a:stretch>
            <a:fillRect/>
          </a:stretch>
        </p:blipFill>
        <p:spPr>
          <a:xfrm>
            <a:off x="1879600" y="4556125"/>
            <a:ext cx="8433435" cy="1800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目录</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4" name="文本框 3"/>
          <p:cNvSpPr txBox="1"/>
          <p:nvPr/>
        </p:nvSpPr>
        <p:spPr>
          <a:xfrm>
            <a:off x="1302385" y="1562735"/>
            <a:ext cx="8861425" cy="2030095"/>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en-US" altLang="zh-CN" sz="2800" b="1" dirty="0"/>
              <a:t>XSS</a:t>
            </a:r>
            <a:r>
              <a:rPr lang="zh-CN" altLang="en-US" sz="2800" b="1" dirty="0"/>
              <a:t>漏洞，</a:t>
            </a:r>
            <a:r>
              <a:rPr lang="en-US" altLang="zh-CN" sz="2800" b="1" dirty="0"/>
              <a:t>SQL</a:t>
            </a:r>
            <a:r>
              <a:rPr lang="zh-CN" altLang="en-US" sz="2800" b="1" dirty="0"/>
              <a:t>注入漏洞，反序列化漏洞</a:t>
            </a:r>
            <a:endParaRPr lang="en-US" altLang="zh-CN" sz="2800" b="1" dirty="0"/>
          </a:p>
          <a:p>
            <a:pPr marL="285750" indent="-285750">
              <a:lnSpc>
                <a:spcPct val="150000"/>
              </a:lnSpc>
              <a:buFont typeface="Arial" panose="020B0604020202090204" pitchFamily="34" charset="0"/>
              <a:buChar char="•"/>
            </a:pPr>
            <a:r>
              <a:rPr lang="zh-CN" altLang="en-US" sz="2800" b="1" dirty="0"/>
              <a:t>静态污点分析</a:t>
            </a:r>
            <a:endParaRPr lang="zh-CN" altLang="en-US" sz="2800" b="1" dirty="0"/>
          </a:p>
          <a:p>
            <a:pPr marL="285750" indent="-285750" algn="l">
              <a:lnSpc>
                <a:spcPct val="150000"/>
              </a:lnSpc>
              <a:buFont typeface="Arial" panose="020B0604020202090204" pitchFamily="34" charset="0"/>
              <a:buChar char="•"/>
            </a:pPr>
            <a:r>
              <a:rPr lang="zh-CN" altLang="en-US" sz="2800" b="1" dirty="0">
                <a:sym typeface="+mn-ea"/>
              </a:rPr>
              <a:t>基于字节码搜索的Java反序列化漏洞调用链挖掘方法</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污点传播分析</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9" name="文本框 8"/>
          <p:cNvSpPr txBox="1"/>
          <p:nvPr/>
        </p:nvSpPr>
        <p:spPr>
          <a:xfrm>
            <a:off x="617494" y="1369890"/>
            <a:ext cx="3613898" cy="521970"/>
          </a:xfrm>
          <a:prstGeom prst="rect">
            <a:avLst/>
          </a:prstGeom>
          <a:noFill/>
        </p:spPr>
        <p:txBody>
          <a:bodyPr wrap="square" rtlCol="0">
            <a:spAutoFit/>
          </a:bodyPr>
          <a:lstStyle/>
          <a:p>
            <a:r>
              <a:rPr lang="zh-CN" altLang="en-US" sz="2800" b="1" dirty="0"/>
              <a:t>显式流分析</a:t>
            </a:r>
            <a:endParaRPr lang="zh-CN" altLang="en-US" sz="2800" b="1" dirty="0"/>
          </a:p>
        </p:txBody>
      </p:sp>
      <p:pic>
        <p:nvPicPr>
          <p:cNvPr id="4" name="图片 3"/>
          <p:cNvPicPr>
            <a:picLocks noChangeAspect="1"/>
          </p:cNvPicPr>
          <p:nvPr/>
        </p:nvPicPr>
        <p:blipFill>
          <a:blip r:embed="rId1"/>
          <a:srcRect l="11541" t="8656" r="16423" b="24648"/>
          <a:stretch>
            <a:fillRect/>
          </a:stretch>
        </p:blipFill>
        <p:spPr>
          <a:xfrm>
            <a:off x="7005955" y="1891665"/>
            <a:ext cx="4794885" cy="3145790"/>
          </a:xfrm>
          <a:prstGeom prst="rect">
            <a:avLst/>
          </a:prstGeom>
        </p:spPr>
      </p:pic>
      <p:sp>
        <p:nvSpPr>
          <p:cNvPr id="5" name="文本框 4"/>
          <p:cNvSpPr txBox="1"/>
          <p:nvPr/>
        </p:nvSpPr>
        <p:spPr>
          <a:xfrm>
            <a:off x="617220" y="2149475"/>
            <a:ext cx="5533390" cy="2630170"/>
          </a:xfrm>
          <a:prstGeom prst="rect">
            <a:avLst/>
          </a:prstGeom>
          <a:noFill/>
        </p:spPr>
        <p:txBody>
          <a:bodyPr wrap="square" rtlCol="0" anchor="t">
            <a:spAutoFit/>
          </a:bodyPr>
          <a:p>
            <a:pPr fontAlgn="auto">
              <a:lnSpc>
                <a:spcPct val="150000"/>
              </a:lnSpc>
            </a:pPr>
            <a:r>
              <a:rPr lang="en-US" altLang="zh-CN" sz="2200"/>
              <a:t>    </a:t>
            </a:r>
            <a:r>
              <a:rPr lang="zh-CN" altLang="en-US" sz="2200"/>
              <a:t>污点传播分析中的显式流分析就是分析污点标记如何随程序中变量之间的数据依赖关系传播。</a:t>
            </a:r>
            <a:endParaRPr lang="zh-CN" altLang="en-US" sz="2200"/>
          </a:p>
          <a:p>
            <a:pPr fontAlgn="auto">
              <a:lnSpc>
                <a:spcPct val="150000"/>
              </a:lnSpc>
            </a:pPr>
            <a:r>
              <a:rPr lang="en-US" altLang="zh-CN" sz="2200">
                <a:sym typeface="+mn-ea"/>
              </a:rPr>
              <a:t>source-&gt;a,b-&gt;x,y-&gt;sink</a:t>
            </a:r>
            <a:endParaRPr lang="zh-CN" altLang="en-US" sz="2200">
              <a:sym typeface="+mn-ea"/>
            </a:endParaRPr>
          </a:p>
          <a:p>
            <a:pPr fontAlgn="auto">
              <a:lnSpc>
                <a:spcPct val="150000"/>
              </a:lnSpc>
            </a:pPr>
            <a:r>
              <a:rPr lang="zh-CN" altLang="en-US" sz="2200">
                <a:sym typeface="+mn-ea"/>
              </a:rPr>
              <a:t>右图所示的代码存在信息泄漏的问题</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污点传播分析</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9" name="文本框 8"/>
          <p:cNvSpPr txBox="1"/>
          <p:nvPr/>
        </p:nvSpPr>
        <p:spPr>
          <a:xfrm>
            <a:off x="357505" y="1286510"/>
            <a:ext cx="5488940" cy="521970"/>
          </a:xfrm>
          <a:prstGeom prst="rect">
            <a:avLst/>
          </a:prstGeom>
          <a:noFill/>
        </p:spPr>
        <p:txBody>
          <a:bodyPr wrap="square" rtlCol="0">
            <a:spAutoFit/>
          </a:bodyPr>
          <a:lstStyle/>
          <a:p>
            <a:r>
              <a:rPr lang="zh-CN" altLang="en-US" sz="2800" b="1" dirty="0"/>
              <a:t>基于静态分析的显式流分析</a:t>
            </a:r>
            <a:endParaRPr lang="zh-CN" altLang="en-US" sz="2800" b="1" dirty="0"/>
          </a:p>
        </p:txBody>
      </p:sp>
      <p:sp>
        <p:nvSpPr>
          <p:cNvPr id="7" name="文本框 6"/>
          <p:cNvSpPr txBox="1"/>
          <p:nvPr/>
        </p:nvSpPr>
        <p:spPr>
          <a:xfrm>
            <a:off x="222250" y="1808480"/>
            <a:ext cx="7714615" cy="4154170"/>
          </a:xfrm>
          <a:prstGeom prst="rect">
            <a:avLst/>
          </a:prstGeom>
          <a:noFill/>
        </p:spPr>
        <p:txBody>
          <a:bodyPr wrap="square" rtlCol="0" anchor="t">
            <a:spAutoFit/>
          </a:bodyPr>
          <a:p>
            <a:r>
              <a:rPr lang="en-US" altLang="zh-CN" sz="2200"/>
              <a:t>    </a:t>
            </a:r>
            <a:r>
              <a:rPr lang="zh-CN" altLang="en-US" sz="2200"/>
              <a:t>静态污点传播分析(简称静态污点分析)是指在不运行且不修改代码的前提下,通过分析程序变量间的数据依赖关系来检测数据能否从污点源传播到污点汇聚点.</a:t>
            </a:r>
            <a:endParaRPr lang="zh-CN" altLang="en-US" sz="2200"/>
          </a:p>
          <a:p>
            <a:r>
              <a:rPr lang="zh-CN" altLang="en-US" sz="2200"/>
              <a:t>    静态污点分析的对象一般是程序的源码或中间表示.可以将对污点传播中显式流的静态分析问题转化为对程序中静态数据依赖的分析:</a:t>
            </a:r>
            <a:endParaRPr lang="zh-CN" altLang="en-US" sz="2200"/>
          </a:p>
          <a:p>
            <a:r>
              <a:rPr lang="en-US" altLang="zh-CN" sz="2200"/>
              <a:t>1</a:t>
            </a:r>
            <a:r>
              <a:rPr lang="zh-CN" altLang="en-US" sz="2200"/>
              <a:t>、首先,根据程序中的函数调用关系构建调用图(call graph</a:t>
            </a:r>
            <a:endParaRPr lang="zh-CN" altLang="en-US" sz="2200"/>
          </a:p>
          <a:p>
            <a:r>
              <a:rPr lang="en-US" altLang="zh-CN" sz="2200"/>
              <a:t>2</a:t>
            </a:r>
            <a:r>
              <a:rPr lang="zh-CN" altLang="en-US" sz="2200"/>
              <a:t>、然后,在函数内或者函数间根据不同的程序特性进行具体的数据流传播分析.常见的显式流污点传播方式包括</a:t>
            </a:r>
            <a:endParaRPr lang="zh-CN" altLang="en-US" sz="2200"/>
          </a:p>
          <a:p>
            <a:r>
              <a:rPr lang="en-US" altLang="zh-CN" sz="2200"/>
              <a:t>	1</a:t>
            </a:r>
            <a:r>
              <a:rPr lang="zh-CN" altLang="en-US" sz="2200"/>
              <a:t>）直接赋值传播</a:t>
            </a:r>
            <a:endParaRPr lang="zh-CN" altLang="en-US" sz="2200"/>
          </a:p>
          <a:p>
            <a:r>
              <a:rPr lang="en-US" altLang="zh-CN" sz="2200"/>
              <a:t>	2</a:t>
            </a:r>
            <a:r>
              <a:rPr lang="zh-CN" altLang="en-US" sz="2200"/>
              <a:t>）通过函数(过程)调用传播</a:t>
            </a:r>
            <a:endParaRPr lang="zh-CN" altLang="en-US" sz="2200"/>
          </a:p>
          <a:p>
            <a:r>
              <a:rPr lang="en-US" altLang="zh-CN" sz="2200"/>
              <a:t>	3</a:t>
            </a:r>
            <a:r>
              <a:rPr lang="zh-CN" altLang="en-US" sz="2200"/>
              <a:t>）别名(指针)传播</a:t>
            </a:r>
            <a:endParaRPr lang="zh-CN" altLang="en-US" sz="2200"/>
          </a:p>
        </p:txBody>
      </p:sp>
      <p:pic>
        <p:nvPicPr>
          <p:cNvPr id="8" name="图片 7"/>
          <p:cNvPicPr>
            <a:picLocks noChangeAspect="1"/>
          </p:cNvPicPr>
          <p:nvPr/>
        </p:nvPicPr>
        <p:blipFill>
          <a:blip r:embed="rId1"/>
          <a:srcRect l="27951" t="2671" r="30261" b="24254"/>
          <a:stretch>
            <a:fillRect/>
          </a:stretch>
        </p:blipFill>
        <p:spPr>
          <a:xfrm>
            <a:off x="7802245" y="2037715"/>
            <a:ext cx="4359910" cy="3695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污点传播分析</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9" name="文本框 8"/>
          <p:cNvSpPr txBox="1"/>
          <p:nvPr/>
        </p:nvSpPr>
        <p:spPr>
          <a:xfrm>
            <a:off x="554990" y="1144905"/>
            <a:ext cx="5488940" cy="521970"/>
          </a:xfrm>
          <a:prstGeom prst="rect">
            <a:avLst/>
          </a:prstGeom>
          <a:noFill/>
        </p:spPr>
        <p:txBody>
          <a:bodyPr wrap="square" rtlCol="0">
            <a:spAutoFit/>
          </a:bodyPr>
          <a:lstStyle/>
          <a:p>
            <a:r>
              <a:rPr lang="zh-CN" altLang="en-US" sz="2800" b="1" dirty="0"/>
              <a:t>基于动态分析的显式流分析</a:t>
            </a:r>
            <a:endParaRPr lang="zh-CN" altLang="en-US" sz="2800" b="1" dirty="0"/>
          </a:p>
        </p:txBody>
      </p:sp>
      <p:sp>
        <p:nvSpPr>
          <p:cNvPr id="7" name="文本框 6"/>
          <p:cNvSpPr txBox="1"/>
          <p:nvPr/>
        </p:nvSpPr>
        <p:spPr>
          <a:xfrm>
            <a:off x="554990" y="1791335"/>
            <a:ext cx="4949825" cy="4492625"/>
          </a:xfrm>
          <a:prstGeom prst="rect">
            <a:avLst/>
          </a:prstGeom>
          <a:noFill/>
        </p:spPr>
        <p:txBody>
          <a:bodyPr wrap="square" rtlCol="0" anchor="t">
            <a:spAutoFit/>
          </a:bodyPr>
          <a:p>
            <a:r>
              <a:rPr lang="en-US" altLang="zh-CN" sz="2200"/>
              <a:t>    </a:t>
            </a:r>
            <a:r>
              <a:rPr lang="zh-CN" altLang="en-US" sz="2200"/>
              <a:t>动态污点传播分析(简称动态污点分析)是指在程序运行过程中,通过实时监控程序的污点数据在系统程序中的传播来检测数据能否从污点源传播到污点汇聚点.动态污点传播分析首先需要为污点数据扩展一个污点标记(tainted tag)的标签并将其存储在存储单元(内存、寄存器、缓存等)中,然后根据指令类型和指令操作数设计相应的传播逻辑传播污点标记.</a:t>
            </a:r>
            <a:endParaRPr lang="zh-CN" altLang="en-US" sz="2200"/>
          </a:p>
          <a:p>
            <a:r>
              <a:rPr lang="en-US" altLang="zh-CN" sz="2200"/>
              <a:t>	</a:t>
            </a:r>
            <a:r>
              <a:rPr lang="zh-CN" altLang="en-US" sz="2200"/>
              <a:t>基于硬件</a:t>
            </a:r>
            <a:endParaRPr lang="zh-CN" altLang="en-US" sz="2200"/>
          </a:p>
          <a:p>
            <a:r>
              <a:rPr lang="en-US" altLang="zh-CN" sz="2200"/>
              <a:t>	</a:t>
            </a:r>
            <a:r>
              <a:rPr lang="zh-CN" altLang="en-US" sz="2200"/>
              <a:t>基于软件</a:t>
            </a:r>
            <a:endParaRPr lang="zh-CN" altLang="en-US" sz="2200"/>
          </a:p>
          <a:p>
            <a:r>
              <a:rPr lang="en-US" altLang="zh-CN" sz="2200"/>
              <a:t>	</a:t>
            </a:r>
            <a:r>
              <a:rPr lang="zh-CN" altLang="en-US" sz="2200"/>
              <a:t>混合型</a:t>
            </a:r>
            <a:endParaRPr lang="zh-CN" altLang="en-US" sz="2200"/>
          </a:p>
        </p:txBody>
      </p:sp>
      <p:pic>
        <p:nvPicPr>
          <p:cNvPr id="4" name="图片 3"/>
          <p:cNvPicPr>
            <a:picLocks noChangeAspect="1"/>
          </p:cNvPicPr>
          <p:nvPr/>
        </p:nvPicPr>
        <p:blipFill>
          <a:blip r:embed="rId1"/>
          <a:stretch>
            <a:fillRect/>
          </a:stretch>
        </p:blipFill>
        <p:spPr>
          <a:xfrm>
            <a:off x="5505450" y="1148080"/>
            <a:ext cx="6430645" cy="46742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5" name="标题 4"/>
          <p:cNvSpPr>
            <a:spLocks noGrp="1"/>
          </p:cNvSpPr>
          <p:nvPr>
            <p:ph type="title"/>
          </p:nvPr>
        </p:nvSpPr>
        <p:spPr/>
        <p:txBody>
          <a:bodyPr/>
          <a:lstStyle/>
          <a:p>
            <a:r>
              <a:rPr lang="zh-CN" altLang="en-US" dirty="0"/>
              <a:t>污点传播分析</a:t>
            </a:r>
            <a:endParaRPr lang="zh-CN" altLang="en-US" dirty="0"/>
          </a:p>
        </p:txBody>
      </p:sp>
      <p:sp>
        <p:nvSpPr>
          <p:cNvPr id="2" name="文本框 1"/>
          <p:cNvSpPr txBox="1"/>
          <p:nvPr/>
        </p:nvSpPr>
        <p:spPr>
          <a:xfrm>
            <a:off x="687070" y="1594485"/>
            <a:ext cx="6717030" cy="4831080"/>
          </a:xfrm>
          <a:prstGeom prst="rect">
            <a:avLst/>
          </a:prstGeom>
          <a:noFill/>
        </p:spPr>
        <p:txBody>
          <a:bodyPr wrap="square" rtlCol="0" anchor="t">
            <a:spAutoFit/>
          </a:bodyPr>
          <a:p>
            <a:pPr fontAlgn="auto">
              <a:lnSpc>
                <a:spcPct val="200000"/>
              </a:lnSpc>
            </a:pPr>
            <a:r>
              <a:rPr lang="en-US" altLang="zh-CN" sz="2200"/>
              <a:t>    </a:t>
            </a:r>
            <a:r>
              <a:rPr lang="zh-CN" altLang="en-US" sz="2200"/>
              <a:t>污点传播分析中的隐式流分析是分析污点标记如何随程序中变量之间的控制依赖关系传播，也就是分析污点标记如何从条件指令传播到其所控制的语句。</a:t>
            </a:r>
            <a:r>
              <a:rPr lang="en-US" altLang="zh-CN" sz="2200">
                <a:sym typeface="+mn-ea"/>
              </a:rPr>
              <a:t>  </a:t>
            </a:r>
            <a:endParaRPr lang="en-US" altLang="zh-CN" sz="2200">
              <a:sym typeface="+mn-ea"/>
            </a:endParaRPr>
          </a:p>
          <a:p>
            <a:pPr fontAlgn="auto">
              <a:lnSpc>
                <a:spcPct val="200000"/>
              </a:lnSpc>
            </a:pPr>
            <a:r>
              <a:rPr lang="en-US" altLang="zh-CN" sz="2200">
                <a:sym typeface="+mn-ea"/>
              </a:rPr>
              <a:t>    </a:t>
            </a:r>
            <a:r>
              <a:rPr lang="zh-CN" altLang="en-US" sz="2200">
                <a:sym typeface="+mn-ea"/>
              </a:rPr>
              <a:t>右图，变量 X 是被污点标记的字符串类型变量，变量 Y 和变量 X 之间并没有直接或间接的数据依赖关系(显式流关系)，但 X 上的污点标记可以经过控制依赖隐式地传播到 Y.</a:t>
            </a:r>
            <a:endParaRPr lang="zh-CN" altLang="en-US" sz="2200"/>
          </a:p>
        </p:txBody>
      </p:sp>
      <p:pic>
        <p:nvPicPr>
          <p:cNvPr id="6" name="图片 5"/>
          <p:cNvPicPr>
            <a:picLocks noChangeAspect="1"/>
          </p:cNvPicPr>
          <p:nvPr/>
        </p:nvPicPr>
        <p:blipFill>
          <a:blip r:embed="rId1"/>
          <a:srcRect l="6582" t="2452" r="9580" b="23547"/>
          <a:stretch>
            <a:fillRect/>
          </a:stretch>
        </p:blipFill>
        <p:spPr>
          <a:xfrm>
            <a:off x="7335520" y="2447925"/>
            <a:ext cx="4715510" cy="3123565"/>
          </a:xfrm>
          <a:prstGeom prst="rect">
            <a:avLst/>
          </a:prstGeom>
        </p:spPr>
      </p:pic>
      <p:sp>
        <p:nvSpPr>
          <p:cNvPr id="7" name="文本框 6"/>
          <p:cNvSpPr txBox="1"/>
          <p:nvPr/>
        </p:nvSpPr>
        <p:spPr>
          <a:xfrm>
            <a:off x="687070" y="1266825"/>
            <a:ext cx="5488940" cy="521970"/>
          </a:xfrm>
          <a:prstGeom prst="rect">
            <a:avLst/>
          </a:prstGeom>
          <a:noFill/>
        </p:spPr>
        <p:txBody>
          <a:bodyPr wrap="square" rtlCol="0">
            <a:spAutoFit/>
          </a:bodyPr>
          <a:p>
            <a:r>
              <a:rPr lang="zh-CN" altLang="en-US" sz="2800" b="1">
                <a:sym typeface="+mn-ea"/>
              </a:rPr>
              <a:t>隐式流分析</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无害处理</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5" name="文本框 4"/>
          <p:cNvSpPr txBox="1"/>
          <p:nvPr/>
        </p:nvSpPr>
        <p:spPr>
          <a:xfrm>
            <a:off x="1302385" y="1445895"/>
            <a:ext cx="9222740" cy="3646170"/>
          </a:xfrm>
          <a:prstGeom prst="rect">
            <a:avLst/>
          </a:prstGeom>
          <a:noFill/>
        </p:spPr>
        <p:txBody>
          <a:bodyPr wrap="square" rtlCol="0" anchor="t">
            <a:spAutoFit/>
          </a:bodyPr>
          <a:p>
            <a:pPr fontAlgn="auto">
              <a:lnSpc>
                <a:spcPct val="150000"/>
              </a:lnSpc>
            </a:pPr>
            <a:r>
              <a:rPr lang="en-US" altLang="zh-CN" sz="2200"/>
              <a:t>    </a:t>
            </a:r>
            <a:r>
              <a:rPr lang="zh-CN" altLang="en-US" sz="2200"/>
              <a:t>无害处理模块是指污点数据经过该模块的处理后,数据本身不再携带敏感信息或者针对该数据的操作不会再对系统产生危害.换言之,带污点标记的数据在经过无害处理模块后,污点标记可以被移除.正确地使用无害处理可以降低系统中污点标记的数量,提高污点分析的效率,并且避免由于污点扩散导致的分析结果不精确的问题。无害处理模块一般有如下几种。</a:t>
            </a:r>
            <a:endParaRPr lang="zh-CN" altLang="en-US" sz="2200"/>
          </a:p>
          <a:p>
            <a:pPr fontAlgn="auto">
              <a:lnSpc>
                <a:spcPct val="150000"/>
              </a:lnSpc>
            </a:pPr>
            <a:r>
              <a:rPr lang="zh-CN" altLang="en-US" sz="2200"/>
              <a:t>    加密函数：对敏感数据进行加密    </a:t>
            </a:r>
            <a:endParaRPr lang="zh-CN" altLang="en-US" sz="2200"/>
          </a:p>
          <a:p>
            <a:pPr fontAlgn="auto">
              <a:lnSpc>
                <a:spcPct val="150000"/>
              </a:lnSpc>
            </a:pPr>
            <a:r>
              <a:rPr lang="zh-CN" altLang="en-US" sz="2200"/>
              <a:t>    输入时验证：对外界进入的函数进行检查验证。</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9831070" cy="683260"/>
          </a:xfrm>
        </p:spPr>
        <p:txBody>
          <a:bodyPr>
            <a:normAutofit/>
          </a:bodyPr>
          <a:lstStyle/>
          <a:p>
            <a:r>
              <a:rPr lang="zh-CN" altLang="en-US" dirty="0"/>
              <a:t>基于字节码搜索的Java反序列化漏洞调用链挖掘方法</a:t>
            </a:r>
            <a:endParaRPr lang="zh-CN" altLang="en-US" dirty="0"/>
          </a:p>
        </p:txBody>
      </p:sp>
      <p:sp>
        <p:nvSpPr>
          <p:cNvPr id="13" name="文本框 12"/>
          <p:cNvSpPr txBox="1"/>
          <p:nvPr/>
        </p:nvSpPr>
        <p:spPr>
          <a:xfrm>
            <a:off x="394970" y="1520825"/>
            <a:ext cx="5960745" cy="4154170"/>
          </a:xfrm>
          <a:prstGeom prst="rect">
            <a:avLst/>
          </a:prstGeom>
          <a:noFill/>
        </p:spPr>
        <p:txBody>
          <a:bodyPr wrap="square" rtlCol="0" anchor="t">
            <a:spAutoFit/>
          </a:bodyPr>
          <a:p>
            <a:r>
              <a:rPr lang="en-US" altLang="zh-CN" sz="2200"/>
              <a:t>    </a:t>
            </a:r>
            <a:r>
              <a:rPr lang="zh-CN" altLang="en-US" sz="2200"/>
              <a:t>将该方法实现为调用链挖掘工具Zero Gadget。文章方法采用污点分析与符号执行技术生成从反序列化漏洞入口点到危险函数的调用树，利用深度优先搜索算法搜索调用树并生成相关调用链。</a:t>
            </a:r>
            <a:endParaRPr lang="zh-CN" altLang="en-US" sz="2200"/>
          </a:p>
          <a:p>
            <a:r>
              <a:rPr lang="en-US" altLang="zh-CN" sz="2200"/>
              <a:t>   1</a:t>
            </a:r>
            <a:r>
              <a:rPr lang="zh-CN" altLang="en-US" sz="2200"/>
              <a:t>、深度优先搜索</a:t>
            </a:r>
            <a:endParaRPr lang="zh-CN" altLang="en-US" sz="2200"/>
          </a:p>
          <a:p>
            <a:r>
              <a:rPr lang="zh-CN" altLang="en-US" sz="2200"/>
              <a:t>        用</a:t>
            </a:r>
            <a:r>
              <a:rPr lang="en-US" altLang="zh-CN" sz="2200"/>
              <a:t>Stack</a:t>
            </a:r>
            <a:r>
              <a:rPr lang="zh-CN" altLang="en-US" sz="2200"/>
              <a:t>记录当前的路径</a:t>
            </a:r>
            <a:endParaRPr lang="zh-CN" altLang="en-US" sz="2200"/>
          </a:p>
          <a:p>
            <a:r>
              <a:rPr lang="zh-CN" altLang="en-US" sz="2200"/>
              <a:t>   </a:t>
            </a:r>
            <a:r>
              <a:rPr lang="en-US" altLang="zh-CN" sz="2200"/>
              <a:t>2</a:t>
            </a:r>
            <a:r>
              <a:rPr lang="zh-CN" altLang="en-US" sz="2200"/>
              <a:t>、广度优先搜索</a:t>
            </a:r>
            <a:endParaRPr lang="zh-CN" altLang="en-US" sz="2200"/>
          </a:p>
          <a:p>
            <a:r>
              <a:rPr lang="zh-CN" altLang="en-US" sz="2200"/>
              <a:t>        记录上一个节点位置，回溯</a:t>
            </a:r>
            <a:endParaRPr lang="zh-CN" altLang="en-US" sz="2200"/>
          </a:p>
          <a:p>
            <a:r>
              <a:rPr lang="zh-CN" altLang="en-US" sz="2200"/>
              <a:t>   出于效率考虑，gadgetinspector的调用链搜索采用的是广度优先，而且在树的遍历中遇到已经出现过的节点会跳过。</a:t>
            </a:r>
            <a:endParaRPr lang="zh-CN" altLang="en-US" sz="2200"/>
          </a:p>
        </p:txBody>
      </p:sp>
      <p:pic>
        <p:nvPicPr>
          <p:cNvPr id="15" name="图片 14"/>
          <p:cNvPicPr>
            <a:picLocks noChangeAspect="1"/>
          </p:cNvPicPr>
          <p:nvPr/>
        </p:nvPicPr>
        <p:blipFill>
          <a:blip r:embed="rId1"/>
          <a:stretch>
            <a:fillRect/>
          </a:stretch>
        </p:blipFill>
        <p:spPr>
          <a:xfrm>
            <a:off x="6355715" y="2195830"/>
            <a:ext cx="5737225" cy="3142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9831070" cy="683260"/>
          </a:xfrm>
        </p:spPr>
        <p:txBody>
          <a:bodyPr>
            <a:normAutofit/>
          </a:bodyPr>
          <a:lstStyle/>
          <a:p>
            <a:r>
              <a:rPr lang="zh-CN" altLang="en-US" dirty="0"/>
              <a:t>深搜需要解决的问题</a:t>
            </a:r>
            <a:endParaRPr lang="zh-CN" altLang="en-US" dirty="0"/>
          </a:p>
        </p:txBody>
      </p:sp>
      <p:sp>
        <p:nvSpPr>
          <p:cNvPr id="13" name="文本框 12"/>
          <p:cNvSpPr txBox="1"/>
          <p:nvPr/>
        </p:nvSpPr>
        <p:spPr>
          <a:xfrm>
            <a:off x="374650" y="1196975"/>
            <a:ext cx="6870065" cy="1614805"/>
          </a:xfrm>
          <a:prstGeom prst="rect">
            <a:avLst/>
          </a:prstGeom>
          <a:noFill/>
        </p:spPr>
        <p:txBody>
          <a:bodyPr wrap="square" rtlCol="0" anchor="t">
            <a:spAutoFit/>
          </a:bodyPr>
          <a:p>
            <a:pPr fontAlgn="auto">
              <a:lnSpc>
                <a:spcPct val="150000"/>
              </a:lnSpc>
            </a:pPr>
            <a:r>
              <a:rPr lang="zh-CN" altLang="en-US" sz="2200"/>
              <a:t>问题：</a:t>
            </a:r>
            <a:endParaRPr lang="en-US" altLang="zh-CN" sz="2200"/>
          </a:p>
          <a:p>
            <a:pPr fontAlgn="auto">
              <a:lnSpc>
                <a:spcPct val="150000"/>
              </a:lnSpc>
            </a:pPr>
            <a:r>
              <a:rPr lang="en-US" altLang="zh-CN" sz="2200"/>
              <a:t>1</a:t>
            </a:r>
            <a:r>
              <a:rPr lang="zh-CN" altLang="en-US" sz="2200"/>
              <a:t>、防止成环</a:t>
            </a:r>
            <a:endParaRPr lang="zh-CN" altLang="en-US" sz="2200"/>
          </a:p>
          <a:p>
            <a:pPr fontAlgn="auto">
              <a:lnSpc>
                <a:spcPct val="150000"/>
              </a:lnSpc>
            </a:pPr>
            <a:r>
              <a:rPr lang="en-US" altLang="zh-CN" sz="2200"/>
              <a:t>2</a:t>
            </a:r>
            <a:r>
              <a:rPr lang="zh-CN" altLang="en-US" sz="2200"/>
              <a:t>、路径爆炸</a:t>
            </a:r>
            <a:endParaRPr lang="zh-CN" altLang="en-US" sz="2200"/>
          </a:p>
        </p:txBody>
      </p:sp>
      <p:sp>
        <p:nvSpPr>
          <p:cNvPr id="3" name="文本框 2"/>
          <p:cNvSpPr txBox="1"/>
          <p:nvPr/>
        </p:nvSpPr>
        <p:spPr>
          <a:xfrm>
            <a:off x="6703060" y="2480310"/>
            <a:ext cx="4853940" cy="922020"/>
          </a:xfrm>
          <a:prstGeom prst="rect">
            <a:avLst/>
          </a:prstGeom>
          <a:noFill/>
        </p:spPr>
        <p:txBody>
          <a:bodyPr wrap="square" rtlCol="0" anchor="t">
            <a:spAutoFit/>
          </a:bodyPr>
          <a:p>
            <a:r>
              <a:rPr lang="zh-CN" altLang="en-US"/>
              <a:t>搜索到CircleChain的hashCode方法时，这个方法调用了 Object#hashCode方法，寻找Object的子类会再找到CircleChain类，形成环。</a:t>
            </a:r>
            <a:endParaRPr lang="zh-CN" altLang="en-US"/>
          </a:p>
        </p:txBody>
      </p:sp>
      <p:pic>
        <p:nvPicPr>
          <p:cNvPr id="4" name="图片 3"/>
          <p:cNvPicPr>
            <a:picLocks noChangeAspect="1"/>
          </p:cNvPicPr>
          <p:nvPr/>
        </p:nvPicPr>
        <p:blipFill>
          <a:blip r:embed="rId1"/>
          <a:stretch>
            <a:fillRect/>
          </a:stretch>
        </p:blipFill>
        <p:spPr>
          <a:xfrm>
            <a:off x="6703060" y="620395"/>
            <a:ext cx="5054600" cy="1549400"/>
          </a:xfrm>
          <a:prstGeom prst="rect">
            <a:avLst/>
          </a:prstGeom>
        </p:spPr>
      </p:pic>
      <p:sp>
        <p:nvSpPr>
          <p:cNvPr id="5" name="文本框 4"/>
          <p:cNvSpPr txBox="1"/>
          <p:nvPr/>
        </p:nvSpPr>
        <p:spPr>
          <a:xfrm>
            <a:off x="6703060" y="6050915"/>
            <a:ext cx="3431540" cy="368300"/>
          </a:xfrm>
          <a:prstGeom prst="rect">
            <a:avLst/>
          </a:prstGeom>
          <a:noFill/>
        </p:spPr>
        <p:txBody>
          <a:bodyPr wrap="square" rtlCol="0" anchor="t">
            <a:spAutoFit/>
          </a:bodyPr>
          <a:p>
            <a:r>
              <a:rPr lang="zh-CN" altLang="en-US"/>
              <a:t>java.util.Iterator#hasNext方法</a:t>
            </a:r>
            <a:endParaRPr lang="zh-CN" altLang="en-US"/>
          </a:p>
        </p:txBody>
      </p:sp>
      <p:pic>
        <p:nvPicPr>
          <p:cNvPr id="6" name="图片 5"/>
          <p:cNvPicPr>
            <a:picLocks noChangeAspect="1"/>
          </p:cNvPicPr>
          <p:nvPr/>
        </p:nvPicPr>
        <p:blipFill>
          <a:blip r:embed="rId2"/>
          <a:stretch>
            <a:fillRect/>
          </a:stretch>
        </p:blipFill>
        <p:spPr>
          <a:xfrm>
            <a:off x="6703060" y="3713480"/>
            <a:ext cx="5054600" cy="2337435"/>
          </a:xfrm>
          <a:prstGeom prst="rect">
            <a:avLst/>
          </a:prstGeom>
        </p:spPr>
      </p:pic>
      <p:sp>
        <p:nvSpPr>
          <p:cNvPr id="7" name="文本框 6"/>
          <p:cNvSpPr txBox="1"/>
          <p:nvPr/>
        </p:nvSpPr>
        <p:spPr>
          <a:xfrm>
            <a:off x="374650" y="2945130"/>
            <a:ext cx="5969000" cy="2630170"/>
          </a:xfrm>
          <a:prstGeom prst="rect">
            <a:avLst/>
          </a:prstGeom>
          <a:noFill/>
        </p:spPr>
        <p:txBody>
          <a:bodyPr wrap="square" rtlCol="0" anchor="t">
            <a:spAutoFit/>
          </a:bodyPr>
          <a:p>
            <a:pPr fontAlgn="auto">
              <a:lnSpc>
                <a:spcPct val="150000"/>
              </a:lnSpc>
            </a:pPr>
            <a:r>
              <a:rPr lang="zh-CN" altLang="en-US" sz="2200"/>
              <a:t>解决方案：</a:t>
            </a:r>
            <a:endParaRPr lang="en-US" altLang="zh-CN" sz="2200"/>
          </a:p>
          <a:p>
            <a:pPr fontAlgn="auto">
              <a:lnSpc>
                <a:spcPct val="150000"/>
              </a:lnSpc>
            </a:pPr>
            <a:r>
              <a:rPr lang="en-US" altLang="zh-CN" sz="2200"/>
              <a:t>1</a:t>
            </a:r>
            <a:r>
              <a:rPr lang="zh-CN" altLang="en-US" sz="2200"/>
              <a:t>、DFS+最大深度限制</a:t>
            </a:r>
            <a:endParaRPr lang="zh-CN" altLang="en-US" sz="2200"/>
          </a:p>
          <a:p>
            <a:pPr fontAlgn="auto">
              <a:lnSpc>
                <a:spcPct val="150000"/>
              </a:lnSpc>
            </a:pPr>
            <a:r>
              <a:rPr lang="en-US" altLang="zh-CN" sz="2200"/>
              <a:t>2</a:t>
            </a:r>
            <a:r>
              <a:rPr lang="zh-CN" altLang="en-US" sz="2200"/>
              <a:t>、继续使用BFS，人工检查生成的调用链，把无效的callgraph去掉，重复运行</a:t>
            </a:r>
            <a:endParaRPr lang="zh-CN" altLang="en-US" sz="2200"/>
          </a:p>
          <a:p>
            <a:pPr fontAlgn="auto">
              <a:lnSpc>
                <a:spcPct val="150000"/>
              </a:lnSpc>
            </a:pPr>
            <a:r>
              <a:rPr lang="en-US" altLang="zh-CN" sz="2200"/>
              <a:t>3</a:t>
            </a:r>
            <a:r>
              <a:rPr lang="zh-CN" altLang="en-US" sz="2200"/>
              <a:t>、在每条链中维持一个黑名单，剔除环路节点</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9831070" cy="683260"/>
          </a:xfrm>
        </p:spPr>
        <p:txBody>
          <a:bodyPr>
            <a:normAutofit/>
          </a:bodyPr>
          <a:lstStyle/>
          <a:p>
            <a:r>
              <a:rPr lang="zh-CN" altLang="en-US" dirty="0">
                <a:sym typeface="+mn-ea"/>
              </a:rPr>
              <a:t>静态扫描与分析</a:t>
            </a:r>
            <a:endParaRPr lang="zh-CN" altLang="en-US" dirty="0"/>
          </a:p>
        </p:txBody>
      </p:sp>
      <p:sp>
        <p:nvSpPr>
          <p:cNvPr id="9" name="文本框 8"/>
          <p:cNvSpPr txBox="1"/>
          <p:nvPr/>
        </p:nvSpPr>
        <p:spPr>
          <a:xfrm>
            <a:off x="529590" y="1201420"/>
            <a:ext cx="5488940" cy="521970"/>
          </a:xfrm>
          <a:prstGeom prst="rect">
            <a:avLst/>
          </a:prstGeom>
          <a:noFill/>
        </p:spPr>
        <p:txBody>
          <a:bodyPr wrap="square" rtlCol="0">
            <a:spAutoFit/>
          </a:bodyPr>
          <a:p>
            <a:r>
              <a:rPr lang="zh-CN" altLang="en-US" sz="2800" b="1">
                <a:sym typeface="+mn-ea"/>
              </a:rPr>
              <a:t>类，方法，继承关系扫描分析</a:t>
            </a:r>
            <a:endParaRPr lang="zh-CN" altLang="en-US" sz="2800" b="1" dirty="0"/>
          </a:p>
        </p:txBody>
      </p:sp>
      <p:sp>
        <p:nvSpPr>
          <p:cNvPr id="8" name="文本框 7"/>
          <p:cNvSpPr txBox="1"/>
          <p:nvPr/>
        </p:nvSpPr>
        <p:spPr>
          <a:xfrm>
            <a:off x="529590" y="1723390"/>
            <a:ext cx="5761990" cy="4154170"/>
          </a:xfrm>
          <a:prstGeom prst="rect">
            <a:avLst/>
          </a:prstGeom>
          <a:noFill/>
        </p:spPr>
        <p:txBody>
          <a:bodyPr wrap="square" rtlCol="0" anchor="t">
            <a:spAutoFit/>
          </a:bodyPr>
          <a:p>
            <a:pPr fontAlgn="auto">
              <a:lnSpc>
                <a:spcPct val="150000"/>
              </a:lnSpc>
            </a:pPr>
            <a:r>
              <a:rPr lang="en-US" altLang="zh-CN" sz="2200"/>
              <a:t>    </a:t>
            </a:r>
            <a:r>
              <a:rPr lang="zh-CN" altLang="en-US" sz="2200"/>
              <a:t>这是最基本的准备工作。gadgetinspector会检查用户提供的jar包、war包，以及Java自身的classpath，获取在运行时全部可用的类。类之间的继承关系会被保存，类中包含的方法及其继承关系同样也被记录下来，用于之后的分析。</a:t>
            </a:r>
            <a:endParaRPr lang="zh-CN" altLang="en-US" sz="2200"/>
          </a:p>
          <a:p>
            <a:pPr fontAlgn="auto">
              <a:lnSpc>
                <a:spcPct val="150000"/>
              </a:lnSpc>
            </a:pPr>
            <a:r>
              <a:rPr lang="zh-CN" altLang="en-US" sz="2200"/>
              <a:t>    这一步完成后，相关的数据会保存在文件methods.dat, classes.dat, methodimpl.dat中。</a:t>
            </a:r>
            <a:endParaRPr lang="zh-CN" altLang="en-US" sz="2200"/>
          </a:p>
        </p:txBody>
      </p:sp>
      <p:pic>
        <p:nvPicPr>
          <p:cNvPr id="10" name="图片 9"/>
          <p:cNvPicPr>
            <a:picLocks noChangeAspect="1"/>
          </p:cNvPicPr>
          <p:nvPr/>
        </p:nvPicPr>
        <p:blipFill>
          <a:blip r:embed="rId1"/>
          <a:srcRect r="7850"/>
          <a:stretch>
            <a:fillRect/>
          </a:stretch>
        </p:blipFill>
        <p:spPr>
          <a:xfrm>
            <a:off x="6291580" y="696595"/>
            <a:ext cx="5836285" cy="5600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6831965" cy="683260"/>
          </a:xfrm>
        </p:spPr>
        <p:txBody>
          <a:bodyPr>
            <a:normAutofit/>
          </a:bodyPr>
          <a:lstStyle/>
          <a:p>
            <a:r>
              <a:rPr lang="zh-CN" altLang="en-US" dirty="0"/>
              <a:t>静态扫描与分析</a:t>
            </a:r>
            <a:endParaRPr lang="zh-CN" altLang="en-US" dirty="0"/>
          </a:p>
        </p:txBody>
      </p:sp>
      <p:sp>
        <p:nvSpPr>
          <p:cNvPr id="7" name="文本框 6"/>
          <p:cNvSpPr txBox="1"/>
          <p:nvPr/>
        </p:nvSpPr>
        <p:spPr>
          <a:xfrm>
            <a:off x="791210" y="1262380"/>
            <a:ext cx="4079240" cy="521970"/>
          </a:xfrm>
          <a:prstGeom prst="rect">
            <a:avLst/>
          </a:prstGeom>
          <a:noFill/>
        </p:spPr>
        <p:txBody>
          <a:bodyPr wrap="square" rtlCol="0">
            <a:spAutoFit/>
          </a:bodyPr>
          <a:p>
            <a:r>
              <a:rPr lang="zh-CN" altLang="en-US" sz="2800" b="1"/>
              <a:t>数据流分析</a:t>
            </a:r>
            <a:endParaRPr lang="zh-CN" altLang="en-US" sz="2800" b="1"/>
          </a:p>
        </p:txBody>
      </p:sp>
      <p:sp>
        <p:nvSpPr>
          <p:cNvPr id="8" name="文本框 7"/>
          <p:cNvSpPr txBox="1"/>
          <p:nvPr/>
        </p:nvSpPr>
        <p:spPr>
          <a:xfrm>
            <a:off x="791210" y="1784350"/>
            <a:ext cx="6238875" cy="4154170"/>
          </a:xfrm>
          <a:prstGeom prst="rect">
            <a:avLst/>
          </a:prstGeom>
          <a:noFill/>
        </p:spPr>
        <p:txBody>
          <a:bodyPr wrap="square" rtlCol="0" anchor="t">
            <a:spAutoFit/>
          </a:bodyPr>
          <a:p>
            <a:pPr fontAlgn="auto">
              <a:lnSpc>
                <a:spcPct val="150000"/>
              </a:lnSpc>
            </a:pPr>
            <a:r>
              <a:rPr lang="en-US" altLang="zh-CN" sz="2200"/>
              <a:t>    </a:t>
            </a:r>
            <a:r>
              <a:rPr lang="zh-CN" altLang="en-US" sz="2200"/>
              <a:t>这一步会检查所有方法，并判断每个方法的返回结果是否可以被其参数所影响。例如，右图的两个方法，都是接收一个String类型的参数，并返回一个String类型的结果：但是，对于方法foo来说，结果是可以被参数控制的，而方法bar的结果与其参数毫无关系。因此，如果攻击者的输入内容被传递到方法foo，还有可能继续进行下去；如果被传递到方法bar，链路中断。</a:t>
            </a:r>
            <a:endParaRPr lang="zh-CN" altLang="en-US" sz="2200"/>
          </a:p>
        </p:txBody>
      </p:sp>
      <p:pic>
        <p:nvPicPr>
          <p:cNvPr id="10" name="图片 9"/>
          <p:cNvPicPr>
            <a:picLocks noChangeAspect="1"/>
          </p:cNvPicPr>
          <p:nvPr/>
        </p:nvPicPr>
        <p:blipFill>
          <a:blip r:embed="rId1"/>
          <a:stretch>
            <a:fillRect/>
          </a:stretch>
        </p:blipFill>
        <p:spPr>
          <a:xfrm>
            <a:off x="7273290" y="2251075"/>
            <a:ext cx="4789170" cy="3220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6831965" cy="683260"/>
          </a:xfrm>
        </p:spPr>
        <p:txBody>
          <a:bodyPr>
            <a:normAutofit/>
          </a:bodyPr>
          <a:lstStyle/>
          <a:p>
            <a:r>
              <a:rPr lang="zh-CN" altLang="en-US" dirty="0"/>
              <a:t>静态扫描与分析</a:t>
            </a:r>
            <a:endParaRPr lang="zh-CN" altLang="en-US" dirty="0"/>
          </a:p>
        </p:txBody>
      </p:sp>
      <p:sp>
        <p:nvSpPr>
          <p:cNvPr id="7" name="文本框 6"/>
          <p:cNvSpPr txBox="1"/>
          <p:nvPr/>
        </p:nvSpPr>
        <p:spPr>
          <a:xfrm>
            <a:off x="791210" y="1321435"/>
            <a:ext cx="4079240" cy="521970"/>
          </a:xfrm>
          <a:prstGeom prst="rect">
            <a:avLst/>
          </a:prstGeom>
          <a:noFill/>
        </p:spPr>
        <p:txBody>
          <a:bodyPr wrap="square" rtlCol="0">
            <a:spAutoFit/>
          </a:bodyPr>
          <a:p>
            <a:r>
              <a:rPr lang="zh-CN" altLang="en-US" sz="2800" b="1"/>
              <a:t>调用流分析</a:t>
            </a:r>
            <a:endParaRPr lang="zh-CN" altLang="en-US" sz="2800" b="1"/>
          </a:p>
        </p:txBody>
      </p:sp>
      <p:sp>
        <p:nvSpPr>
          <p:cNvPr id="8" name="文本框 7"/>
          <p:cNvSpPr txBox="1"/>
          <p:nvPr/>
        </p:nvSpPr>
        <p:spPr>
          <a:xfrm>
            <a:off x="691515" y="2028190"/>
            <a:ext cx="4519295" cy="2122805"/>
          </a:xfrm>
          <a:prstGeom prst="rect">
            <a:avLst/>
          </a:prstGeom>
          <a:noFill/>
        </p:spPr>
        <p:txBody>
          <a:bodyPr wrap="square" rtlCol="0" anchor="t">
            <a:spAutoFit/>
          </a:bodyPr>
          <a:p>
            <a:pPr fontAlgn="auto">
              <a:lnSpc>
                <a:spcPct val="150000"/>
              </a:lnSpc>
            </a:pPr>
            <a:r>
              <a:rPr lang="en-US" altLang="zh-CN" sz="2200"/>
              <a:t>    </a:t>
            </a:r>
            <a:r>
              <a:rPr lang="zh-CN" altLang="en-US" sz="2200"/>
              <a:t>再次扫描全部的Java方法，检查方法的参数与其所调用的子方法的关系，即子方法的参数是否可以被父方法的参数所影响。</a:t>
            </a:r>
            <a:endParaRPr lang="zh-CN" altLang="en-US" sz="2200"/>
          </a:p>
        </p:txBody>
      </p:sp>
      <p:pic>
        <p:nvPicPr>
          <p:cNvPr id="3" name="图片 2"/>
          <p:cNvPicPr>
            <a:picLocks noChangeAspect="1"/>
          </p:cNvPicPr>
          <p:nvPr/>
        </p:nvPicPr>
        <p:blipFill>
          <a:blip r:embed="rId1"/>
          <a:stretch>
            <a:fillRect/>
          </a:stretch>
        </p:blipFill>
        <p:spPr>
          <a:xfrm>
            <a:off x="5310505" y="613410"/>
            <a:ext cx="5450840" cy="2253615"/>
          </a:xfrm>
          <a:prstGeom prst="rect">
            <a:avLst/>
          </a:prstGeom>
        </p:spPr>
      </p:pic>
      <p:pic>
        <p:nvPicPr>
          <p:cNvPr id="5" name="图片 4"/>
          <p:cNvPicPr>
            <a:picLocks noChangeAspect="1"/>
          </p:cNvPicPr>
          <p:nvPr/>
        </p:nvPicPr>
        <p:blipFill>
          <a:blip r:embed="rId2"/>
          <a:srcRect r="3785"/>
          <a:stretch>
            <a:fillRect/>
          </a:stretch>
        </p:blipFill>
        <p:spPr>
          <a:xfrm>
            <a:off x="5210810" y="2867025"/>
            <a:ext cx="6957060" cy="37331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en-US" altLang="zh-CN" dirty="0"/>
              <a:t>XSS</a:t>
            </a:r>
            <a:r>
              <a:rPr lang="zh-CN" altLang="en-US" dirty="0"/>
              <a:t>漏洞</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5" name="文本框 4"/>
          <p:cNvSpPr txBox="1"/>
          <p:nvPr/>
        </p:nvSpPr>
        <p:spPr>
          <a:xfrm>
            <a:off x="1302385" y="1623060"/>
            <a:ext cx="9686925" cy="1614805"/>
          </a:xfrm>
          <a:prstGeom prst="rect">
            <a:avLst/>
          </a:prstGeom>
          <a:noFill/>
        </p:spPr>
        <p:txBody>
          <a:bodyPr wrap="square" rtlCol="0" anchor="t">
            <a:spAutoFit/>
          </a:bodyPr>
          <a:p>
            <a:pPr fontAlgn="auto">
              <a:lnSpc>
                <a:spcPct val="150000"/>
              </a:lnSpc>
            </a:pPr>
            <a:r>
              <a:rPr lang="en-US" altLang="zh-CN" sz="2200"/>
              <a:t>   </a:t>
            </a:r>
            <a:r>
              <a:rPr lang="zh-CN" altLang="en-US" sz="2200"/>
              <a:t>XSS又叫CSS  (Cross Site Script) ，跨站脚本攻击。它指的是恶意攻击者往Web页面里插入恶意html代码，当用户浏览这个页面的时候，嵌入其中Web页面里的html代码会被执行，从而达到恶意用户的特殊目的。</a:t>
            </a:r>
            <a:endParaRPr lang="zh-CN" altLang="en-US" sz="2200"/>
          </a:p>
        </p:txBody>
      </p:sp>
      <p:sp>
        <p:nvSpPr>
          <p:cNvPr id="6" name="文本框 5"/>
          <p:cNvSpPr txBox="1"/>
          <p:nvPr/>
        </p:nvSpPr>
        <p:spPr>
          <a:xfrm>
            <a:off x="1302385" y="3237865"/>
            <a:ext cx="5091430" cy="2122805"/>
          </a:xfrm>
          <a:prstGeom prst="rect">
            <a:avLst/>
          </a:prstGeom>
          <a:noFill/>
        </p:spPr>
        <p:txBody>
          <a:bodyPr wrap="square" rtlCol="0" anchor="t">
            <a:spAutoFit/>
          </a:bodyPr>
          <a:p>
            <a:pPr fontAlgn="auto">
              <a:lnSpc>
                <a:spcPct val="150000"/>
              </a:lnSpc>
            </a:pPr>
            <a:r>
              <a:rPr lang="en-US" altLang="zh-CN" sz="2200"/>
              <a:t>XSS</a:t>
            </a:r>
            <a:r>
              <a:rPr lang="zh-CN" altLang="en-US" sz="2200"/>
              <a:t>攻击可以分成两种类型：</a:t>
            </a:r>
            <a:endParaRPr lang="zh-CN" altLang="en-US" sz="2200"/>
          </a:p>
          <a:p>
            <a:pPr fontAlgn="auto">
              <a:lnSpc>
                <a:spcPct val="150000"/>
              </a:lnSpc>
            </a:pPr>
            <a:r>
              <a:rPr lang="zh-CN" altLang="en-US" sz="2200"/>
              <a:t>1、非持久型攻击；2、持久型攻击</a:t>
            </a:r>
            <a:endParaRPr lang="zh-CN" altLang="en-US" sz="2200"/>
          </a:p>
          <a:p>
            <a:pPr fontAlgn="auto">
              <a:lnSpc>
                <a:spcPct val="150000"/>
              </a:lnSpc>
            </a:pPr>
            <a:r>
              <a:rPr lang="zh-CN" altLang="en-US" sz="2200"/>
              <a:t>也可以分成三类:</a:t>
            </a:r>
            <a:endParaRPr lang="zh-CN" altLang="en-US" sz="2200"/>
          </a:p>
          <a:p>
            <a:pPr fontAlgn="auto">
              <a:lnSpc>
                <a:spcPct val="150000"/>
              </a:lnSpc>
            </a:pPr>
            <a:r>
              <a:rPr lang="en-US" altLang="zh-CN" sz="2200"/>
              <a:t>1</a:t>
            </a:r>
            <a:r>
              <a:rPr lang="zh-CN" altLang="en-US" sz="2200"/>
              <a:t>、反射型；</a:t>
            </a:r>
            <a:r>
              <a:rPr lang="en-US" altLang="zh-CN" sz="2200"/>
              <a:t>2</a:t>
            </a:r>
            <a:r>
              <a:rPr lang="zh-CN" altLang="en-US" sz="2200"/>
              <a:t>、存储型；</a:t>
            </a:r>
            <a:r>
              <a:rPr lang="en-US" altLang="zh-CN" sz="2200"/>
              <a:t>3</a:t>
            </a:r>
            <a:r>
              <a:rPr lang="zh-CN" altLang="en-US" sz="2200"/>
              <a:t>、DOM型</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6831965" cy="683260"/>
          </a:xfrm>
        </p:spPr>
        <p:txBody>
          <a:bodyPr>
            <a:normAutofit/>
          </a:bodyPr>
          <a:lstStyle/>
          <a:p>
            <a:r>
              <a:rPr lang="zh-CN" altLang="en-US" dirty="0">
                <a:sym typeface="+mn-ea"/>
              </a:rPr>
              <a:t>端点搜索与可达性分析</a:t>
            </a:r>
            <a:endParaRPr lang="zh-CN" altLang="en-US" dirty="0"/>
          </a:p>
        </p:txBody>
      </p:sp>
      <p:pic>
        <p:nvPicPr>
          <p:cNvPr id="4" name="图片 3"/>
          <p:cNvPicPr>
            <a:picLocks noChangeAspect="1"/>
          </p:cNvPicPr>
          <p:nvPr/>
        </p:nvPicPr>
        <p:blipFill>
          <a:blip r:embed="rId1"/>
          <a:stretch>
            <a:fillRect/>
          </a:stretch>
        </p:blipFill>
        <p:spPr>
          <a:xfrm>
            <a:off x="4660900" y="1258570"/>
            <a:ext cx="7118350" cy="4572000"/>
          </a:xfrm>
          <a:prstGeom prst="rect">
            <a:avLst/>
          </a:prstGeom>
        </p:spPr>
      </p:pic>
      <p:sp>
        <p:nvSpPr>
          <p:cNvPr id="5" name="文本框 4"/>
          <p:cNvSpPr txBox="1"/>
          <p:nvPr/>
        </p:nvSpPr>
        <p:spPr>
          <a:xfrm>
            <a:off x="496570" y="1416685"/>
            <a:ext cx="4164330" cy="4661535"/>
          </a:xfrm>
          <a:prstGeom prst="rect">
            <a:avLst/>
          </a:prstGeom>
          <a:noFill/>
        </p:spPr>
        <p:txBody>
          <a:bodyPr wrap="square" rtlCol="0" anchor="t">
            <a:spAutoFit/>
          </a:bodyPr>
          <a:p>
            <a:pPr fontAlgn="auto">
              <a:lnSpc>
                <a:spcPct val="150000"/>
              </a:lnSpc>
            </a:pPr>
            <a:r>
              <a:rPr lang="en-US" altLang="zh-CN" sz="2200"/>
              <a:t>     </a:t>
            </a:r>
            <a:r>
              <a:rPr lang="zh-CN" altLang="en-US" sz="2200"/>
              <a:t>从静态分析的角度讲，首尾端点能否成功连接是一个可达性分析问题，分析从反序列化入口点到危险函数是否存在</a:t>
            </a:r>
            <a:r>
              <a:rPr lang="en-US" altLang="zh-CN" sz="2200"/>
              <a:t>source-&gt;A-&gt;B-&gt;C-&gt;Sink</a:t>
            </a:r>
            <a:r>
              <a:rPr lang="zh-CN" altLang="en-US" sz="2200"/>
              <a:t>这样的路径。采用静态污点分析跟踪的方式，以及前边分析得到的调用流和数据流等各种结果生成调用树，结合符号执行技术进行路径选择。</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6831965" cy="683260"/>
          </a:xfrm>
        </p:spPr>
        <p:txBody>
          <a:bodyPr>
            <a:normAutofit/>
          </a:bodyPr>
          <a:lstStyle/>
          <a:p>
            <a:r>
              <a:rPr lang="zh-CN" altLang="en-US" dirty="0"/>
              <a:t>调用链搜索</a:t>
            </a:r>
            <a:endParaRPr lang="zh-CN" altLang="en-US" dirty="0"/>
          </a:p>
        </p:txBody>
      </p:sp>
      <p:pic>
        <p:nvPicPr>
          <p:cNvPr id="15" name="图片 14"/>
          <p:cNvPicPr>
            <a:picLocks noChangeAspect="1"/>
          </p:cNvPicPr>
          <p:nvPr/>
        </p:nvPicPr>
        <p:blipFill>
          <a:blip r:embed="rId1"/>
          <a:stretch>
            <a:fillRect/>
          </a:stretch>
        </p:blipFill>
        <p:spPr>
          <a:xfrm>
            <a:off x="5923915" y="2020570"/>
            <a:ext cx="6121400" cy="3352800"/>
          </a:xfrm>
          <a:prstGeom prst="rect">
            <a:avLst/>
          </a:prstGeom>
        </p:spPr>
      </p:pic>
      <p:sp>
        <p:nvSpPr>
          <p:cNvPr id="3" name="文本框 2"/>
          <p:cNvSpPr txBox="1"/>
          <p:nvPr/>
        </p:nvSpPr>
        <p:spPr>
          <a:xfrm>
            <a:off x="346075" y="1020445"/>
            <a:ext cx="5577840" cy="5677535"/>
          </a:xfrm>
          <a:prstGeom prst="rect">
            <a:avLst/>
          </a:prstGeom>
          <a:noFill/>
        </p:spPr>
        <p:txBody>
          <a:bodyPr wrap="square" rtlCol="0" anchor="t">
            <a:spAutoFit/>
          </a:bodyPr>
          <a:p>
            <a:pPr fontAlgn="auto">
              <a:lnSpc>
                <a:spcPct val="150000"/>
              </a:lnSpc>
            </a:pPr>
            <a:r>
              <a:rPr lang="en-US" altLang="zh-CN" sz="2200"/>
              <a:t>    </a:t>
            </a:r>
            <a:r>
              <a:rPr lang="zh-CN" altLang="en-US" sz="2200"/>
              <a:t>调用树的搜索方法采用的就是深度优先搜索算法。为防止出现无限循环，算法中设置了最大深度，并增设记录来探寻从分支节点到最大深度的链条。算法以入口点、方法间调用关系、危险函数等为输入，调用链为输出。从每个入口点开始，根据方法间调用关系，对下一个调用方法进行深度优先遍历。如果达到最大深度，该条链路结束;否则，继续遍历。如果遇到危险函数,就将此链路加入调用链集合。重复这些步骤，直到所有的入口点被遍历完毕。</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385" y="337185"/>
            <a:ext cx="6831965" cy="683260"/>
          </a:xfrm>
        </p:spPr>
        <p:txBody>
          <a:bodyPr>
            <a:normAutofit/>
          </a:bodyPr>
          <a:lstStyle/>
          <a:p>
            <a:r>
              <a:rPr lang="zh-CN" altLang="en-US" dirty="0"/>
              <a:t>搜索结果</a:t>
            </a:r>
            <a:endParaRPr lang="zh-CN" altLang="en-US" dirty="0"/>
          </a:p>
        </p:txBody>
      </p:sp>
      <p:pic>
        <p:nvPicPr>
          <p:cNvPr id="5" name="图片 4"/>
          <p:cNvPicPr>
            <a:picLocks noChangeAspect="1"/>
          </p:cNvPicPr>
          <p:nvPr/>
        </p:nvPicPr>
        <p:blipFill>
          <a:blip r:embed="rId1"/>
          <a:stretch>
            <a:fillRect/>
          </a:stretch>
        </p:blipFill>
        <p:spPr>
          <a:xfrm>
            <a:off x="42545" y="2639695"/>
            <a:ext cx="11824335" cy="1943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1412875"/>
            <a:ext cx="12192000" cy="2609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a:ea typeface="宋体" charset="-122"/>
              <a:cs typeface="+mn-cs"/>
            </a:endParaRPr>
          </a:p>
        </p:txBody>
      </p:sp>
      <p:grpSp>
        <p:nvGrpSpPr>
          <p:cNvPr id="2" name="组合 1"/>
          <p:cNvGrpSpPr/>
          <p:nvPr/>
        </p:nvGrpSpPr>
        <p:grpSpPr bwMode="auto">
          <a:xfrm>
            <a:off x="4102100" y="1952625"/>
            <a:ext cx="3987800" cy="1482725"/>
            <a:chOff x="2682875" y="2071687"/>
            <a:chExt cx="3986483" cy="1482725"/>
          </a:xfrm>
        </p:grpSpPr>
        <p:sp>
          <p:nvSpPr>
            <p:cNvPr id="61446" name="TextBox 1"/>
            <p:cNvSpPr txBox="1">
              <a:spLocks noChangeArrowheads="1"/>
            </p:cNvSpPr>
            <p:nvPr/>
          </p:nvSpPr>
          <p:spPr bwMode="auto">
            <a:xfrm>
              <a:off x="2682875" y="2311106"/>
              <a:ext cx="3525324" cy="101566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a:ln>
                    <a:noFill/>
                  </a:ln>
                  <a:solidFill>
                    <a:srgbClr val="8F000B"/>
                  </a:solidFill>
                  <a:effectLst/>
                  <a:uLnTx/>
                  <a:uFillTx/>
                  <a:latin typeface="微软雅黑" pitchFamily="34" charset="-122"/>
                  <a:ea typeface="微软雅黑" pitchFamily="34" charset="-122"/>
                  <a:cs typeface="+mn-cs"/>
                </a:rPr>
                <a:t>THANKS</a:t>
              </a:r>
              <a:endParaRPr kumimoji="0" lang="en-US" altLang="zh-CN" sz="6000" b="1" i="0" u="none" strike="noStrike" kern="1200" cap="none" spc="0" normalizeH="0" baseline="0" noProof="0">
                <a:ln>
                  <a:noFill/>
                </a:ln>
                <a:solidFill>
                  <a:srgbClr val="8F000B"/>
                </a:solidFill>
                <a:effectLst/>
                <a:uLnTx/>
                <a:uFillTx/>
                <a:latin typeface="微软雅黑" pitchFamily="34" charset="-122"/>
                <a:ea typeface="微软雅黑" pitchFamily="34" charset="-122"/>
                <a:cs typeface="+mn-cs"/>
              </a:endParaRPr>
            </a:p>
          </p:txBody>
        </p:sp>
        <p:sp>
          <p:nvSpPr>
            <p:cNvPr id="4" name="空心弧 3"/>
            <p:cNvSpPr/>
            <p:nvPr/>
          </p:nvSpPr>
          <p:spPr bwMode="auto">
            <a:xfrm rot="7086271">
              <a:off x="5186878" y="2071932"/>
              <a:ext cx="1482725" cy="1482235"/>
            </a:xfrm>
            <a:prstGeom prst="blockArc">
              <a:avLst>
                <a:gd name="adj1" fmla="val 5502533"/>
                <a:gd name="adj2" fmla="val 1980318"/>
                <a:gd name="adj3" fmla="val 1053"/>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Calibri"/>
                <a:ea typeface="宋体"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normAutofit/>
          </a:bodyPr>
          <a:lstStyle/>
          <a:p>
            <a:r>
              <a:rPr lang="zh-CN" altLang="en-US" dirty="0"/>
              <a:t>反射型</a:t>
            </a:r>
            <a:r>
              <a:rPr lang="en-US" altLang="zh-CN" dirty="0"/>
              <a:t>XSS</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8" name="图片 7"/>
          <p:cNvPicPr>
            <a:picLocks noChangeAspect="1"/>
          </p:cNvPicPr>
          <p:nvPr/>
        </p:nvPicPr>
        <p:blipFill>
          <a:blip r:embed="rId1"/>
          <a:stretch>
            <a:fillRect/>
          </a:stretch>
        </p:blipFill>
        <p:spPr>
          <a:xfrm>
            <a:off x="370205" y="1147445"/>
            <a:ext cx="6574155" cy="2955290"/>
          </a:xfrm>
          <a:prstGeom prst="rect">
            <a:avLst/>
          </a:prstGeom>
        </p:spPr>
      </p:pic>
      <p:sp>
        <p:nvSpPr>
          <p:cNvPr id="9" name="文本框 8"/>
          <p:cNvSpPr txBox="1"/>
          <p:nvPr/>
        </p:nvSpPr>
        <p:spPr>
          <a:xfrm>
            <a:off x="7221855" y="1147445"/>
            <a:ext cx="4534535" cy="1198880"/>
          </a:xfrm>
          <a:prstGeom prst="rect">
            <a:avLst/>
          </a:prstGeom>
          <a:noFill/>
        </p:spPr>
        <p:txBody>
          <a:bodyPr wrap="square" rtlCol="0" anchor="t">
            <a:spAutoFit/>
          </a:bodyPr>
          <a:p>
            <a:r>
              <a:rPr lang="zh-CN" altLang="en-US"/>
              <a:t>http://42.192.128.154:9500/vul/xss/xss_reflected_get.php?message=%3Cscript%3Ealert%281%29%3C%2Fscript%3E&amp;submit=submit</a:t>
            </a:r>
            <a:endParaRPr lang="zh-CN" altLang="en-US"/>
          </a:p>
        </p:txBody>
      </p:sp>
      <p:pic>
        <p:nvPicPr>
          <p:cNvPr id="10" name="图片 9"/>
          <p:cNvPicPr>
            <a:picLocks noChangeAspect="1"/>
          </p:cNvPicPr>
          <p:nvPr/>
        </p:nvPicPr>
        <p:blipFill>
          <a:blip r:embed="rId2"/>
          <a:srcRect l="2208"/>
          <a:stretch>
            <a:fillRect/>
          </a:stretch>
        </p:blipFill>
        <p:spPr>
          <a:xfrm>
            <a:off x="525145" y="4102735"/>
            <a:ext cx="6863715" cy="2387600"/>
          </a:xfrm>
          <a:prstGeom prst="rect">
            <a:avLst/>
          </a:prstGeom>
        </p:spPr>
      </p:pic>
      <p:sp>
        <p:nvSpPr>
          <p:cNvPr id="11" name="文本框 10"/>
          <p:cNvSpPr txBox="1"/>
          <p:nvPr/>
        </p:nvSpPr>
        <p:spPr>
          <a:xfrm>
            <a:off x="7221855" y="2440940"/>
            <a:ext cx="2540000" cy="368300"/>
          </a:xfrm>
          <a:prstGeom prst="rect">
            <a:avLst/>
          </a:prstGeom>
          <a:noFill/>
        </p:spPr>
        <p:txBody>
          <a:bodyPr wrap="square" rtlCol="0" anchor="t">
            <a:spAutoFit/>
          </a:bodyPr>
          <a:p>
            <a:r>
              <a:rPr lang="zh-CN" altLang="en-US"/>
              <a:t>https://4m.cn/Hnmpc</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normAutofit/>
          </a:bodyPr>
          <a:lstStyle/>
          <a:p>
            <a:r>
              <a:rPr lang="zh-CN" altLang="en-US" dirty="0"/>
              <a:t>存储型</a:t>
            </a:r>
            <a:r>
              <a:rPr lang="en-US" altLang="zh-CN" dirty="0"/>
              <a:t>XSS</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9" name="文本框 8"/>
          <p:cNvSpPr txBox="1"/>
          <p:nvPr/>
        </p:nvSpPr>
        <p:spPr>
          <a:xfrm>
            <a:off x="7328535" y="97790"/>
            <a:ext cx="4534535" cy="922020"/>
          </a:xfrm>
          <a:prstGeom prst="rect">
            <a:avLst/>
          </a:prstGeom>
          <a:noFill/>
        </p:spPr>
        <p:txBody>
          <a:bodyPr wrap="square" rtlCol="0" anchor="t">
            <a:spAutoFit/>
          </a:bodyPr>
          <a:p>
            <a:r>
              <a:rPr lang="zh-CN" altLang="en-US"/>
              <a:t>http://42.192.128.154:9500/vul/xss/xss_stored.php</a:t>
            </a:r>
            <a:endParaRPr lang="zh-CN" altLang="en-US"/>
          </a:p>
          <a:p>
            <a:r>
              <a:rPr lang="en-US" altLang="zh-CN"/>
              <a:t>&lt;script&gt;alert("xss")&lt;/script&gt;</a:t>
            </a:r>
            <a:endParaRPr lang="en-US" altLang="zh-CN"/>
          </a:p>
        </p:txBody>
      </p:sp>
      <p:pic>
        <p:nvPicPr>
          <p:cNvPr id="4" name="图片 3"/>
          <p:cNvPicPr>
            <a:picLocks noChangeAspect="1"/>
          </p:cNvPicPr>
          <p:nvPr/>
        </p:nvPicPr>
        <p:blipFill>
          <a:blip r:embed="rId1"/>
          <a:stretch>
            <a:fillRect/>
          </a:stretch>
        </p:blipFill>
        <p:spPr>
          <a:xfrm>
            <a:off x="920115" y="1019810"/>
            <a:ext cx="5050790" cy="2974975"/>
          </a:xfrm>
          <a:prstGeom prst="rect">
            <a:avLst/>
          </a:prstGeom>
        </p:spPr>
      </p:pic>
      <p:pic>
        <p:nvPicPr>
          <p:cNvPr id="5" name="图片 4"/>
          <p:cNvPicPr>
            <a:picLocks noChangeAspect="1"/>
          </p:cNvPicPr>
          <p:nvPr/>
        </p:nvPicPr>
        <p:blipFill>
          <a:blip r:embed="rId2"/>
          <a:srcRect r="31669"/>
          <a:stretch>
            <a:fillRect/>
          </a:stretch>
        </p:blipFill>
        <p:spPr>
          <a:xfrm>
            <a:off x="920115" y="4300220"/>
            <a:ext cx="5065395" cy="2056130"/>
          </a:xfrm>
          <a:prstGeom prst="rect">
            <a:avLst/>
          </a:prstGeom>
        </p:spPr>
      </p:pic>
      <p:pic>
        <p:nvPicPr>
          <p:cNvPr id="6" name="图片 5"/>
          <p:cNvPicPr>
            <a:picLocks noChangeAspect="1"/>
          </p:cNvPicPr>
          <p:nvPr/>
        </p:nvPicPr>
        <p:blipFill>
          <a:blip r:embed="rId3"/>
          <a:srcRect l="50434" t="-1308" r="5213" b="1308"/>
          <a:stretch>
            <a:fillRect/>
          </a:stretch>
        </p:blipFill>
        <p:spPr>
          <a:xfrm>
            <a:off x="7328535" y="999490"/>
            <a:ext cx="4025265" cy="33007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normAutofit/>
          </a:bodyPr>
          <a:lstStyle/>
          <a:p>
            <a:r>
              <a:rPr lang="en-US" altLang="zh-CN" dirty="0"/>
              <a:t>DOM</a:t>
            </a:r>
            <a:r>
              <a:rPr lang="zh-CN" altLang="en-US" dirty="0"/>
              <a:t>型</a:t>
            </a:r>
            <a:r>
              <a:rPr lang="en-US" altLang="zh-CN" dirty="0"/>
              <a:t>XSS</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8" name="图片 7"/>
          <p:cNvPicPr>
            <a:picLocks noChangeAspect="1"/>
          </p:cNvPicPr>
          <p:nvPr/>
        </p:nvPicPr>
        <p:blipFill>
          <a:blip r:embed="rId1"/>
          <a:srcRect t="17808" b="27447"/>
          <a:stretch>
            <a:fillRect/>
          </a:stretch>
        </p:blipFill>
        <p:spPr>
          <a:xfrm>
            <a:off x="537845" y="1239520"/>
            <a:ext cx="8072755" cy="1630045"/>
          </a:xfrm>
          <a:prstGeom prst="rect">
            <a:avLst/>
          </a:prstGeom>
        </p:spPr>
      </p:pic>
      <p:pic>
        <p:nvPicPr>
          <p:cNvPr id="10" name="图片 9"/>
          <p:cNvPicPr>
            <a:picLocks noChangeAspect="1"/>
          </p:cNvPicPr>
          <p:nvPr/>
        </p:nvPicPr>
        <p:blipFill>
          <a:blip r:embed="rId2"/>
          <a:srcRect t="3649" r="10370" b="35543"/>
          <a:stretch>
            <a:fillRect/>
          </a:stretch>
        </p:blipFill>
        <p:spPr>
          <a:xfrm>
            <a:off x="537845" y="3059430"/>
            <a:ext cx="8144510" cy="1671955"/>
          </a:xfrm>
          <a:prstGeom prst="rect">
            <a:avLst/>
          </a:prstGeom>
        </p:spPr>
      </p:pic>
      <p:pic>
        <p:nvPicPr>
          <p:cNvPr id="11" name="图片 10"/>
          <p:cNvPicPr>
            <a:picLocks noChangeAspect="1"/>
          </p:cNvPicPr>
          <p:nvPr/>
        </p:nvPicPr>
        <p:blipFill>
          <a:blip r:embed="rId3"/>
          <a:stretch>
            <a:fillRect/>
          </a:stretch>
        </p:blipFill>
        <p:spPr>
          <a:xfrm>
            <a:off x="537845" y="4731385"/>
            <a:ext cx="9566910" cy="1997075"/>
          </a:xfrm>
          <a:prstGeom prst="rect">
            <a:avLst/>
          </a:prstGeom>
        </p:spPr>
      </p:pic>
      <p:sp>
        <p:nvSpPr>
          <p:cNvPr id="4" name="文本框 3"/>
          <p:cNvSpPr txBox="1"/>
          <p:nvPr/>
        </p:nvSpPr>
        <p:spPr>
          <a:xfrm>
            <a:off x="6070600" y="111760"/>
            <a:ext cx="5069840" cy="368300"/>
          </a:xfrm>
          <a:prstGeom prst="rect">
            <a:avLst/>
          </a:prstGeom>
          <a:noFill/>
        </p:spPr>
        <p:txBody>
          <a:bodyPr wrap="square" rtlCol="0" anchor="t">
            <a:spAutoFit/>
          </a:bodyPr>
          <a:p>
            <a:r>
              <a:rPr lang="zh-CN" altLang="en-US"/>
              <a:t>'&gt;&lt;img src="#" onmouseover="alert('xss')"&gt;</a:t>
            </a:r>
            <a:endParaRPr lang="zh-CN" altLang="en-US"/>
          </a:p>
        </p:txBody>
      </p:sp>
      <p:sp>
        <p:nvSpPr>
          <p:cNvPr id="5" name="文本框 4"/>
          <p:cNvSpPr txBox="1"/>
          <p:nvPr/>
        </p:nvSpPr>
        <p:spPr>
          <a:xfrm>
            <a:off x="6093460" y="426085"/>
            <a:ext cx="5647690" cy="368300"/>
          </a:xfrm>
          <a:prstGeom prst="rect">
            <a:avLst/>
          </a:prstGeom>
          <a:noFill/>
        </p:spPr>
        <p:txBody>
          <a:bodyPr wrap="square" rtlCol="0" anchor="t">
            <a:spAutoFit/>
          </a:bodyPr>
          <a:p>
            <a:r>
              <a:rPr lang="zh-CN" altLang="en-US"/>
              <a:t>http://42.192.128.154:9500/vul/xss/xss_dom.php</a:t>
            </a:r>
            <a:endParaRPr lang="zh-CN" altLang="en-US"/>
          </a:p>
        </p:txBody>
      </p:sp>
      <p:sp>
        <p:nvSpPr>
          <p:cNvPr id="6" name="文本框 5"/>
          <p:cNvSpPr txBox="1"/>
          <p:nvPr/>
        </p:nvSpPr>
        <p:spPr>
          <a:xfrm>
            <a:off x="6093460" y="794385"/>
            <a:ext cx="2540000" cy="368300"/>
          </a:xfrm>
          <a:prstGeom prst="rect">
            <a:avLst/>
          </a:prstGeom>
          <a:noFill/>
        </p:spPr>
        <p:txBody>
          <a:bodyPr wrap="square" rtlCol="0" anchor="t">
            <a:spAutoFit/>
          </a:bodyPr>
          <a:p>
            <a:r>
              <a:rPr lang="zh-CN" altLang="en-US"/>
              <a:t>' onclick="alert('xss')"&gt;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en-US" altLang="zh-CN" dirty="0"/>
              <a:t>SQL</a:t>
            </a:r>
            <a:r>
              <a:rPr lang="zh-CN" altLang="en-US" dirty="0"/>
              <a:t>注入漏洞</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sp>
        <p:nvSpPr>
          <p:cNvPr id="5" name="文本框 4"/>
          <p:cNvSpPr txBox="1"/>
          <p:nvPr/>
        </p:nvSpPr>
        <p:spPr>
          <a:xfrm>
            <a:off x="951230" y="2803525"/>
            <a:ext cx="8903970" cy="2122805"/>
          </a:xfrm>
          <a:prstGeom prst="rect">
            <a:avLst/>
          </a:prstGeom>
          <a:noFill/>
        </p:spPr>
        <p:txBody>
          <a:bodyPr wrap="square" rtlCol="0" anchor="t">
            <a:spAutoFit/>
          </a:bodyPr>
          <a:p>
            <a:r>
              <a:rPr lang="zh-CN" altLang="en-US" sz="2200" b="1"/>
              <a:t>SQL注入攻击的危害</a:t>
            </a:r>
            <a:endParaRPr lang="zh-CN" altLang="en-US" sz="2200"/>
          </a:p>
          <a:p>
            <a:r>
              <a:rPr lang="zh-CN" altLang="en-US" sz="2200"/>
              <a:t>读取、修改或者删除数据库内的数据，获取数据库中的用户名和密码等敏感信息</a:t>
            </a:r>
            <a:endParaRPr lang="zh-CN" altLang="en-US" sz="2200"/>
          </a:p>
          <a:p>
            <a:r>
              <a:rPr lang="zh-CN" altLang="en-US" sz="2200"/>
              <a:t>获得管理员的权限</a:t>
            </a:r>
            <a:endParaRPr lang="zh-CN" altLang="en-US" sz="2200"/>
          </a:p>
          <a:p>
            <a:r>
              <a:rPr lang="zh-CN" altLang="en-US" sz="2200" b="1"/>
              <a:t>SQL注入的隐蔽性</a:t>
            </a:r>
            <a:endParaRPr lang="zh-CN" altLang="en-US" sz="2200"/>
          </a:p>
          <a:p>
            <a:r>
              <a:rPr lang="zh-CN" altLang="en-US" sz="2200"/>
              <a:t>SQL注入是从正常的</a:t>
            </a:r>
            <a:r>
              <a:rPr lang="en-US" altLang="zh-CN" sz="2200"/>
              <a:t>web</a:t>
            </a:r>
            <a:r>
              <a:rPr lang="zh-CN" altLang="en-US" sz="2200"/>
              <a:t>端口访问，防火墙一般不报警，很难发现</a:t>
            </a:r>
            <a:endParaRPr lang="zh-CN" altLang="en-US" sz="2200"/>
          </a:p>
        </p:txBody>
      </p:sp>
      <p:sp>
        <p:nvSpPr>
          <p:cNvPr id="6" name="文本框 5"/>
          <p:cNvSpPr txBox="1"/>
          <p:nvPr/>
        </p:nvSpPr>
        <p:spPr>
          <a:xfrm>
            <a:off x="950595" y="1019810"/>
            <a:ext cx="8904605" cy="1783715"/>
          </a:xfrm>
          <a:prstGeom prst="rect">
            <a:avLst/>
          </a:prstGeom>
          <a:noFill/>
        </p:spPr>
        <p:txBody>
          <a:bodyPr wrap="square" rtlCol="0" anchor="t">
            <a:spAutoFit/>
          </a:bodyPr>
          <a:p>
            <a:r>
              <a:rPr lang="en-US" altLang="zh-CN" sz="2200"/>
              <a:t>    </a:t>
            </a:r>
            <a:r>
              <a:rPr lang="zh-CN" altLang="en-US" sz="2200"/>
              <a:t>SQL注入，就是通过把SQL命令插入到Web表单提交或输入域名或页面请求的查询字符串，最终达到欺骗服务器执行指定的SQL语句。具体来说，它是利用现有应用程序，将SQL语句注入到后台数据库引擎执行的能力，它可以通过在Web表单中输入SQL语句得到一个存在安全漏洞的网站上的数据，而不是按照设计者意图去执行SQL语句。</a:t>
            </a:r>
            <a:endParaRPr lang="zh-CN" altLang="en-US" sz="2200"/>
          </a:p>
        </p:txBody>
      </p:sp>
      <p:sp>
        <p:nvSpPr>
          <p:cNvPr id="4" name="文本框 3"/>
          <p:cNvSpPr txBox="1"/>
          <p:nvPr/>
        </p:nvSpPr>
        <p:spPr>
          <a:xfrm>
            <a:off x="950595" y="5087620"/>
            <a:ext cx="9351645" cy="1106805"/>
          </a:xfrm>
          <a:prstGeom prst="rect">
            <a:avLst/>
          </a:prstGeom>
          <a:noFill/>
        </p:spPr>
        <p:txBody>
          <a:bodyPr wrap="square" rtlCol="0" anchor="t">
            <a:spAutoFit/>
          </a:bodyPr>
          <a:p>
            <a:r>
              <a:rPr lang="zh-CN" altLang="en-US" sz="2200"/>
              <a:t>数字型： SELECT 列 FROM 表 WHERE 数字型列=值</a:t>
            </a:r>
            <a:endParaRPr lang="zh-CN" altLang="en-US" sz="2200"/>
          </a:p>
          <a:p>
            <a:r>
              <a:rPr lang="zh-CN" altLang="en-US" sz="2200"/>
              <a:t>字符型： SELECT 列 FROM 表 WHERE 字符型列=’值’</a:t>
            </a:r>
            <a:endParaRPr lang="zh-CN" altLang="en-US" sz="2200"/>
          </a:p>
          <a:p>
            <a:r>
              <a:rPr lang="zh-CN" altLang="en-US" sz="2200"/>
              <a:t>搜索型： SELECT 列 FROM 表 WHERE where 被搜索的列 like ‘%值%’</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数字型注入</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4" name="图片 3"/>
          <p:cNvPicPr>
            <a:picLocks noChangeAspect="1"/>
          </p:cNvPicPr>
          <p:nvPr/>
        </p:nvPicPr>
        <p:blipFill>
          <a:blip r:embed="rId1"/>
          <a:srcRect l="2002" t="-324" r="30546" b="54036"/>
          <a:stretch>
            <a:fillRect/>
          </a:stretch>
        </p:blipFill>
        <p:spPr>
          <a:xfrm>
            <a:off x="1182370" y="1019810"/>
            <a:ext cx="7308215" cy="2018665"/>
          </a:xfrm>
          <a:prstGeom prst="rect">
            <a:avLst/>
          </a:prstGeom>
        </p:spPr>
      </p:pic>
      <p:pic>
        <p:nvPicPr>
          <p:cNvPr id="5" name="图片 4"/>
          <p:cNvPicPr>
            <a:picLocks noChangeAspect="1"/>
          </p:cNvPicPr>
          <p:nvPr/>
        </p:nvPicPr>
        <p:blipFill>
          <a:blip r:embed="rId2"/>
          <a:srcRect b="13795"/>
          <a:stretch>
            <a:fillRect/>
          </a:stretch>
        </p:blipFill>
        <p:spPr>
          <a:xfrm>
            <a:off x="1302385" y="3038475"/>
            <a:ext cx="7861300" cy="38569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2659" y="337015"/>
            <a:ext cx="5258480" cy="682623"/>
          </a:xfrm>
        </p:spPr>
        <p:txBody>
          <a:bodyPr/>
          <a:lstStyle/>
          <a:p>
            <a:r>
              <a:rPr lang="zh-CN" altLang="en-US" dirty="0"/>
              <a:t>字符型注入</a:t>
            </a:r>
            <a:endParaRPr lang="zh-CN" altLang="en-US" dirty="0"/>
          </a:p>
        </p:txBody>
      </p:sp>
      <p:sp>
        <p:nvSpPr>
          <p:cNvPr id="3" name="灯片编号占位符 2"/>
          <p:cNvSpPr>
            <a:spLocks noGrp="1"/>
          </p:cNvSpPr>
          <p:nvPr>
            <p:ph type="sldNum" sz="quarter" idx="12"/>
          </p:nvPr>
        </p:nvSpPr>
        <p:spPr>
          <a:xfrm>
            <a:off x="8610601"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4AA12F-CC77-4A44-80F4-8E0AE8590DDB}" type="slidenum">
              <a:rPr kumimoji="0" lang="zh-CN" altLang="en-US" sz="1200" b="0" i="0" u="none" strike="noStrike" kern="1200" cap="none" spc="0" normalizeH="0" baseline="0" noProof="0" smtClean="0">
                <a:ln>
                  <a:noFill/>
                </a:ln>
                <a:solidFill>
                  <a:srgbClr val="333333">
                    <a:lumMod val="60000"/>
                    <a:lumOff val="40000"/>
                  </a:srgbClr>
                </a:solidFill>
                <a:effectLst/>
                <a:uLnTx/>
                <a:uFillTx/>
                <a:latin typeface="Calibri"/>
                <a:ea typeface="宋体" charset="-122"/>
                <a:cs typeface="+mn-cs"/>
              </a:rPr>
            </a:fld>
            <a:endParaRPr kumimoji="0" lang="zh-CN" altLang="en-US" sz="1200" b="0" i="0" u="none" strike="noStrike" kern="1200" cap="none" spc="0" normalizeH="0" baseline="0" noProof="0" dirty="0">
              <a:ln>
                <a:noFill/>
              </a:ln>
              <a:solidFill>
                <a:srgbClr val="333333">
                  <a:lumMod val="60000"/>
                  <a:lumOff val="40000"/>
                </a:srgbClr>
              </a:solidFill>
              <a:effectLst/>
              <a:uLnTx/>
              <a:uFillTx/>
              <a:latin typeface="Calibri"/>
              <a:ea typeface="宋体" charset="-122"/>
              <a:cs typeface="+mn-cs"/>
            </a:endParaRPr>
          </a:p>
        </p:txBody>
      </p:sp>
      <p:pic>
        <p:nvPicPr>
          <p:cNvPr id="6" name="图片 5"/>
          <p:cNvPicPr>
            <a:picLocks noChangeAspect="1"/>
          </p:cNvPicPr>
          <p:nvPr/>
        </p:nvPicPr>
        <p:blipFill>
          <a:blip r:embed="rId1"/>
          <a:srcRect b="18993"/>
          <a:stretch>
            <a:fillRect/>
          </a:stretch>
        </p:blipFill>
        <p:spPr>
          <a:xfrm>
            <a:off x="448945" y="3007995"/>
            <a:ext cx="8161655" cy="3713480"/>
          </a:xfrm>
          <a:prstGeom prst="rect">
            <a:avLst/>
          </a:prstGeom>
        </p:spPr>
      </p:pic>
      <p:pic>
        <p:nvPicPr>
          <p:cNvPr id="7" name="图片 6"/>
          <p:cNvPicPr>
            <a:picLocks noChangeAspect="1"/>
          </p:cNvPicPr>
          <p:nvPr/>
        </p:nvPicPr>
        <p:blipFill>
          <a:blip r:embed="rId2"/>
          <a:srcRect b="44962"/>
          <a:stretch>
            <a:fillRect/>
          </a:stretch>
        </p:blipFill>
        <p:spPr>
          <a:xfrm>
            <a:off x="449580" y="1019810"/>
            <a:ext cx="7712075" cy="1703070"/>
          </a:xfrm>
          <a:prstGeom prst="rect">
            <a:avLst/>
          </a:prstGeom>
        </p:spPr>
      </p:pic>
      <p:sp>
        <p:nvSpPr>
          <p:cNvPr id="8" name="文本框 7"/>
          <p:cNvSpPr txBox="1"/>
          <p:nvPr/>
        </p:nvSpPr>
        <p:spPr>
          <a:xfrm>
            <a:off x="6561455" y="1019810"/>
            <a:ext cx="2540000" cy="368300"/>
          </a:xfrm>
          <a:prstGeom prst="rect">
            <a:avLst/>
          </a:prstGeom>
          <a:noFill/>
        </p:spPr>
        <p:txBody>
          <a:bodyPr wrap="square" rtlCol="0" anchor="t">
            <a:spAutoFit/>
          </a:bodyPr>
          <a:p>
            <a:r>
              <a:rPr lang="zh-CN" altLang="en-US"/>
              <a:t>abc' or '1'='1</a:t>
            </a:r>
            <a:endParaRPr lang="zh-CN" altLang="en-US"/>
          </a:p>
        </p:txBody>
      </p:sp>
      <p:sp>
        <p:nvSpPr>
          <p:cNvPr id="4" name="文本框 3"/>
          <p:cNvSpPr txBox="1"/>
          <p:nvPr/>
        </p:nvSpPr>
        <p:spPr>
          <a:xfrm>
            <a:off x="6561455" y="1388110"/>
            <a:ext cx="5127625" cy="368300"/>
          </a:xfrm>
          <a:prstGeom prst="rect">
            <a:avLst/>
          </a:prstGeom>
          <a:noFill/>
        </p:spPr>
        <p:txBody>
          <a:bodyPr wrap="square" rtlCol="0" anchor="t">
            <a:spAutoFit/>
          </a:bodyPr>
          <a:p>
            <a:r>
              <a:rPr lang="zh-CN" altLang="en-US"/>
              <a:t>http://42.192.128.154:9500/vul/sqli/sqli_str.php</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theme/theme1.xml><?xml version="1.0" encoding="utf-8"?>
<a:theme xmlns:a="http://schemas.openxmlformats.org/drawingml/2006/main" name="第一PPT，www.1ppt.com">
  <a:themeElements>
    <a:clrScheme name="北京大学">
      <a:dk1>
        <a:srgbClr val="333333"/>
      </a:dk1>
      <a:lt1>
        <a:srgbClr val="FFFFFF"/>
      </a:lt1>
      <a:dk2>
        <a:srgbClr val="538135"/>
      </a:dk2>
      <a:lt2>
        <a:srgbClr val="538135"/>
      </a:lt2>
      <a:accent1>
        <a:srgbClr val="8F000B"/>
      </a:accent1>
      <a:accent2>
        <a:srgbClr val="700005"/>
      </a:accent2>
      <a:accent3>
        <a:srgbClr val="AC0000"/>
      </a:accent3>
      <a:accent4>
        <a:srgbClr val="538135"/>
      </a:accent4>
      <a:accent5>
        <a:srgbClr val="538135"/>
      </a:accent5>
      <a:accent6>
        <a:srgbClr val="538135"/>
      </a:accent6>
      <a:hlink>
        <a:srgbClr val="538135"/>
      </a:hlink>
      <a:folHlink>
        <a:srgbClr val="538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5024</Words>
  <Application>WPS 表格</Application>
  <PresentationFormat>宽屏</PresentationFormat>
  <Paragraphs>298</Paragraphs>
  <Slides>33</Slides>
  <Notes>26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33</vt:i4>
      </vt:variant>
    </vt:vector>
  </HeadingPairs>
  <TitlesOfParts>
    <vt:vector size="50" baseType="lpstr">
      <vt:lpstr>Arial</vt:lpstr>
      <vt:lpstr>方正书宋_GBK</vt:lpstr>
      <vt:lpstr>Wingdings</vt:lpstr>
      <vt:lpstr>Calibri Light</vt:lpstr>
      <vt:lpstr>Helvetica Neue</vt:lpstr>
      <vt:lpstr>宋体</vt:lpstr>
      <vt:lpstr>汉仪书宋二KW</vt:lpstr>
      <vt:lpstr>微软雅黑</vt:lpstr>
      <vt:lpstr>汉仪旗黑</vt:lpstr>
      <vt:lpstr>Calibri</vt:lpstr>
      <vt:lpstr>等线</vt:lpstr>
      <vt:lpstr>等线</vt:lpstr>
      <vt:lpstr>宋体</vt:lpstr>
      <vt:lpstr>Arial Unicode MS</vt:lpstr>
      <vt:lpstr>汉仪中等线KW</vt:lpstr>
      <vt:lpstr>Calibri</vt:lpstr>
      <vt:lpstr>第一PPT，www.1ppt.com</vt:lpstr>
      <vt:lpstr>PowerPoint 演示文稿</vt:lpstr>
      <vt:lpstr>目录</vt:lpstr>
      <vt:lpstr>XSS漏洞</vt:lpstr>
      <vt:lpstr>反射型XSS</vt:lpstr>
      <vt:lpstr>存储型XSS</vt:lpstr>
      <vt:lpstr>DOM型XSS</vt:lpstr>
      <vt:lpstr>SQL注入漏洞</vt:lpstr>
      <vt:lpstr>数字型注入</vt:lpstr>
      <vt:lpstr>字符型注入</vt:lpstr>
      <vt:lpstr>搜索型注入</vt:lpstr>
      <vt:lpstr>搜索型注入</vt:lpstr>
      <vt:lpstr>SQL注入的防范</vt:lpstr>
      <vt:lpstr>反序列化漏洞</vt:lpstr>
      <vt:lpstr>漏洞的相同之处</vt:lpstr>
      <vt:lpstr>想到一种检测方法</vt:lpstr>
      <vt:lpstr>问题</vt:lpstr>
      <vt:lpstr>污点分析定义</vt:lpstr>
      <vt:lpstr>污点分析过程</vt:lpstr>
      <vt:lpstr>识别污染源和汇聚点</vt:lpstr>
      <vt:lpstr>污点传播分析</vt:lpstr>
      <vt:lpstr>污点传播分析</vt:lpstr>
      <vt:lpstr>污点传播分析</vt:lpstr>
      <vt:lpstr>污点传播分析</vt:lpstr>
      <vt:lpstr>无害处理</vt:lpstr>
      <vt:lpstr>基于字节码搜索的Java反序列化漏洞调用链挖掘方法</vt:lpstr>
      <vt:lpstr>深搜需要解决的问题</vt:lpstr>
      <vt:lpstr>静态扫描与分析</vt:lpstr>
      <vt:lpstr>静态扫描与分析</vt:lpstr>
      <vt:lpstr>静态扫描与分析</vt:lpstr>
      <vt:lpstr>端点搜索与可达性分析</vt:lpstr>
      <vt:lpstr>调用链搜索</vt:lpstr>
      <vt:lpstr>搜索结果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yayi</dc:creator>
  <cp:lastModifiedBy>pkucoder</cp:lastModifiedBy>
  <cp:revision>338</cp:revision>
  <dcterms:created xsi:type="dcterms:W3CDTF">2021-03-30T09:29:05Z</dcterms:created>
  <dcterms:modified xsi:type="dcterms:W3CDTF">2021-03-30T09:29:05Z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2052-2.4.0.3964</vt:lpwstr>
  </property>
</Properties>
</file>